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5"/>
  </p:notesMasterIdLst>
  <p:sldIdLst>
    <p:sldId id="297" r:id="rId2"/>
    <p:sldId id="256" r:id="rId3"/>
    <p:sldId id="257" r:id="rId4"/>
    <p:sldId id="349" r:id="rId5"/>
    <p:sldId id="350" r:id="rId6"/>
    <p:sldId id="358" r:id="rId7"/>
    <p:sldId id="359" r:id="rId8"/>
    <p:sldId id="335" r:id="rId9"/>
    <p:sldId id="262" r:id="rId10"/>
    <p:sldId id="367" r:id="rId11"/>
    <p:sldId id="368" r:id="rId12"/>
    <p:sldId id="258" r:id="rId13"/>
    <p:sldId id="344" r:id="rId14"/>
    <p:sldId id="259" r:id="rId15"/>
    <p:sldId id="286" r:id="rId16"/>
    <p:sldId id="345" r:id="rId17"/>
    <p:sldId id="346" r:id="rId18"/>
    <p:sldId id="351" r:id="rId19"/>
    <p:sldId id="352" r:id="rId20"/>
    <p:sldId id="353" r:id="rId21"/>
    <p:sldId id="354" r:id="rId22"/>
    <p:sldId id="355" r:id="rId23"/>
    <p:sldId id="356" r:id="rId24"/>
    <p:sldId id="304" r:id="rId25"/>
    <p:sldId id="305" r:id="rId26"/>
    <p:sldId id="306" r:id="rId27"/>
    <p:sldId id="279" r:id="rId28"/>
    <p:sldId id="280" r:id="rId29"/>
    <p:sldId id="281" r:id="rId30"/>
    <p:sldId id="282" r:id="rId31"/>
    <p:sldId id="260" r:id="rId32"/>
    <p:sldId id="287" r:id="rId33"/>
    <p:sldId id="289" r:id="rId34"/>
    <p:sldId id="290" r:id="rId35"/>
    <p:sldId id="291" r:id="rId36"/>
    <p:sldId id="288" r:id="rId37"/>
    <p:sldId id="293" r:id="rId38"/>
    <p:sldId id="312" r:id="rId39"/>
    <p:sldId id="313" r:id="rId40"/>
    <p:sldId id="314" r:id="rId41"/>
    <p:sldId id="315" r:id="rId42"/>
    <p:sldId id="316" r:id="rId43"/>
    <p:sldId id="317" r:id="rId44"/>
    <p:sldId id="261" r:id="rId45"/>
    <p:sldId id="294" r:id="rId46"/>
    <p:sldId id="369" r:id="rId47"/>
    <p:sldId id="295" r:id="rId48"/>
    <p:sldId id="357" r:id="rId49"/>
    <p:sldId id="269" r:id="rId50"/>
    <p:sldId id="301" r:id="rId51"/>
    <p:sldId id="366" r:id="rId52"/>
    <p:sldId id="302" r:id="rId53"/>
    <p:sldId id="360" r:id="rId54"/>
    <p:sldId id="362" r:id="rId55"/>
    <p:sldId id="310" r:id="rId56"/>
    <p:sldId id="347" r:id="rId57"/>
    <p:sldId id="348" r:id="rId58"/>
    <p:sldId id="319" r:id="rId59"/>
    <p:sldId id="320" r:id="rId60"/>
    <p:sldId id="322" r:id="rId61"/>
    <p:sldId id="337" r:id="rId62"/>
    <p:sldId id="326" r:id="rId63"/>
    <p:sldId id="365" r:id="rId64"/>
    <p:sldId id="327" r:id="rId65"/>
    <p:sldId id="328" r:id="rId66"/>
    <p:sldId id="329" r:id="rId67"/>
    <p:sldId id="330" r:id="rId68"/>
    <p:sldId id="331" r:id="rId69"/>
    <p:sldId id="332" r:id="rId70"/>
    <p:sldId id="308" r:id="rId71"/>
    <p:sldId id="311" r:id="rId72"/>
    <p:sldId id="364" r:id="rId73"/>
    <p:sldId id="283"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898989"/>
    <a:srgbClr val="8C8C8C"/>
    <a:srgbClr val="000000"/>
    <a:srgbClr val="2628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13602B-9285-458C-BDF2-60C5B59C7049}" v="4" dt="2025-02-05T05:28:11.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90462" autoAdjust="0"/>
  </p:normalViewPr>
  <p:slideViewPr>
    <p:cSldViewPr snapToGrid="0">
      <p:cViewPr>
        <p:scale>
          <a:sx n="33" d="100"/>
          <a:sy n="33" d="100"/>
        </p:scale>
        <p:origin x="2118" y="7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E4899F-8B98-4659-B97B-B6D0527AB425}"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AF1E8-AFE4-4F24-B694-81BAF2E6E7AA}" type="slidenum">
              <a:rPr lang="en-US" smtClean="0"/>
              <a:t>‹#›</a:t>
            </a:fld>
            <a:endParaRPr lang="en-US"/>
          </a:p>
        </p:txBody>
      </p:sp>
    </p:spTree>
    <p:extLst>
      <p:ext uri="{BB962C8B-B14F-4D97-AF65-F5344CB8AC3E}">
        <p14:creationId xmlns:p14="http://schemas.microsoft.com/office/powerpoint/2010/main" val="4155781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1</a:t>
            </a:fld>
            <a:endParaRPr lang="en-US"/>
          </a:p>
        </p:txBody>
      </p:sp>
    </p:spTree>
    <p:extLst>
      <p:ext uri="{BB962C8B-B14F-4D97-AF65-F5344CB8AC3E}">
        <p14:creationId xmlns:p14="http://schemas.microsoft.com/office/powerpoint/2010/main" val="2431731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e10f34b03b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e10f34b03b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Learn topics are divided into Energy, Water, Health, and Federal Requirements. There’s also an Other Topics area that addresses broader concepts such as sustainable sites and building selection.</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e10f34b03b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e10f34b03b_0_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From the Energy area, one of the newest pages is on Electric Vehicle Supply Equipment. This page explains terminology, describes technology options, and provides guidance for how to establish an EV program.</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e10f34b03b_0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e10f34b03b_0_2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From the Health area, you can explore extensive resources on Healthy Cleaning – from understanding the basics to designing a program.</a:t>
            </a:r>
            <a:endParaRPr dirty="0"/>
          </a:p>
        </p:txBody>
      </p:sp>
      <p:sp>
        <p:nvSpPr>
          <p:cNvPr id="181" name="Google Shape;181;g2e10f34b03b_0_2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Learn section also includes two crosswalks, which allow you to explore how various guidelines, standards, and rating systems address the Guiding Principles for Sustainable Federal Buildings. This crosswalk focuses on the health aspects of the Guiding Principles.</a:t>
            </a:r>
          </a:p>
        </p:txBody>
      </p:sp>
      <p:sp>
        <p:nvSpPr>
          <p:cNvPr id="4" name="Slide Number Placeholder 3"/>
          <p:cNvSpPr>
            <a:spLocks noGrp="1"/>
          </p:cNvSpPr>
          <p:nvPr>
            <p:ph type="sldNum" sz="quarter" idx="10"/>
          </p:nvPr>
        </p:nvSpPr>
        <p:spPr/>
        <p:txBody>
          <a:bodyPr/>
          <a:lstStyle/>
          <a:p>
            <a:fld id="{03DAF1E8-AFE4-4F24-B694-81BAF2E6E7AA}" type="slidenum">
              <a:rPr lang="en-US" smtClean="0"/>
              <a:t>13</a:t>
            </a:fld>
            <a:endParaRPr lang="en-US"/>
          </a:p>
        </p:txBody>
      </p:sp>
    </p:spTree>
    <p:extLst>
      <p:ext uri="{BB962C8B-B14F-4D97-AF65-F5344CB8AC3E}">
        <p14:creationId xmlns:p14="http://schemas.microsoft.com/office/powerpoint/2010/main" val="1218232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a:t>
            </a:r>
            <a:r>
              <a:rPr lang="en-US" baseline="0" dirty="0"/>
              <a:t> the Plan section to g</a:t>
            </a:r>
            <a:r>
              <a:rPr lang="en-US" dirty="0"/>
              <a:t>et strategies for building sustainably or turning an existing space into a healthier environment. Try approaches that look at material lifecycles, help your building use clean energy or establish a solid waste reduction plan. Make sure you’re preparing for the long-term by reducing your risk and improving resilience.</a:t>
            </a:r>
          </a:p>
        </p:txBody>
      </p:sp>
      <p:sp>
        <p:nvSpPr>
          <p:cNvPr id="4" name="Slide Number Placeholder 3"/>
          <p:cNvSpPr>
            <a:spLocks noGrp="1"/>
          </p:cNvSpPr>
          <p:nvPr>
            <p:ph type="sldNum" sz="quarter" idx="10"/>
          </p:nvPr>
        </p:nvSpPr>
        <p:spPr/>
        <p:txBody>
          <a:bodyPr/>
          <a:lstStyle/>
          <a:p>
            <a:fld id="{03DAF1E8-AFE4-4F24-B694-81BAF2E6E7AA}" type="slidenum">
              <a:rPr lang="en-US" smtClean="0"/>
              <a:t>14</a:t>
            </a:fld>
            <a:endParaRPr lang="en-US"/>
          </a:p>
        </p:txBody>
      </p:sp>
    </p:spTree>
    <p:extLst>
      <p:ext uri="{BB962C8B-B14F-4D97-AF65-F5344CB8AC3E}">
        <p14:creationId xmlns:p14="http://schemas.microsoft.com/office/powerpoint/2010/main" val="2044511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theme</a:t>
            </a:r>
            <a:r>
              <a:rPr lang="en-US" baseline="0" dirty="0"/>
              <a:t> in SFTool is integrative design. In the Plan section, you can learn how to build an interdisciplinary team and apply the integrative design process to your projects.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15</a:t>
            </a:fld>
            <a:endParaRPr lang="en-US"/>
          </a:p>
        </p:txBody>
      </p:sp>
    </p:spTree>
    <p:extLst>
      <p:ext uri="{BB962C8B-B14F-4D97-AF65-F5344CB8AC3E}">
        <p14:creationId xmlns:p14="http://schemas.microsoft.com/office/powerpoint/2010/main" val="608510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includes collaborative strategies from GSA projects that you can apply to your own role.</a:t>
            </a:r>
          </a:p>
        </p:txBody>
      </p:sp>
      <p:sp>
        <p:nvSpPr>
          <p:cNvPr id="4" name="Slide Number Placeholder 3"/>
          <p:cNvSpPr>
            <a:spLocks noGrp="1"/>
          </p:cNvSpPr>
          <p:nvPr>
            <p:ph type="sldNum" sz="quarter" idx="5"/>
          </p:nvPr>
        </p:nvSpPr>
        <p:spPr/>
        <p:txBody>
          <a:bodyPr/>
          <a:lstStyle/>
          <a:p>
            <a:fld id="{03DAF1E8-AFE4-4F24-B694-81BAF2E6E7AA}" type="slidenum">
              <a:rPr lang="en-US" smtClean="0"/>
              <a:t>16</a:t>
            </a:fld>
            <a:endParaRPr lang="en-US"/>
          </a:p>
        </p:txBody>
      </p:sp>
    </p:spTree>
    <p:extLst>
      <p:ext uri="{BB962C8B-B14F-4D97-AF65-F5344CB8AC3E}">
        <p14:creationId xmlns:p14="http://schemas.microsoft.com/office/powerpoint/2010/main" val="3474263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each role, you can explore strategies by topic or use the color tags to view all strategies for a particular project phase.</a:t>
            </a:r>
          </a:p>
        </p:txBody>
      </p:sp>
      <p:sp>
        <p:nvSpPr>
          <p:cNvPr id="4" name="Slide Number Placeholder 3"/>
          <p:cNvSpPr>
            <a:spLocks noGrp="1"/>
          </p:cNvSpPr>
          <p:nvPr>
            <p:ph type="sldNum" sz="quarter" idx="5"/>
          </p:nvPr>
        </p:nvSpPr>
        <p:spPr/>
        <p:txBody>
          <a:bodyPr/>
          <a:lstStyle/>
          <a:p>
            <a:fld id="{03DAF1E8-AFE4-4F24-B694-81BAF2E6E7AA}" type="slidenum">
              <a:rPr lang="en-US" smtClean="0"/>
              <a:t>17</a:t>
            </a:fld>
            <a:endParaRPr lang="en-US"/>
          </a:p>
        </p:txBody>
      </p:sp>
    </p:spTree>
    <p:extLst>
      <p:ext uri="{BB962C8B-B14F-4D97-AF65-F5344CB8AC3E}">
        <p14:creationId xmlns:p14="http://schemas.microsoft.com/office/powerpoint/2010/main" val="2653925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Workplace Scorecard allows you to benchmark and measure improvements to workplace conditions. To get started, click “View Scorecards” and log in.</a:t>
            </a:r>
          </a:p>
        </p:txBody>
      </p:sp>
      <p:sp>
        <p:nvSpPr>
          <p:cNvPr id="4" name="Slide Number Placeholder 3"/>
          <p:cNvSpPr>
            <a:spLocks noGrp="1"/>
          </p:cNvSpPr>
          <p:nvPr>
            <p:ph type="sldNum" sz="quarter" idx="5"/>
          </p:nvPr>
        </p:nvSpPr>
        <p:spPr/>
        <p:txBody>
          <a:bodyPr/>
          <a:lstStyle/>
          <a:p>
            <a:fld id="{03DAF1E8-AFE4-4F24-B694-81BAF2E6E7AA}" type="slidenum">
              <a:rPr lang="en-US" smtClean="0"/>
              <a:t>18</a:t>
            </a:fld>
            <a:endParaRPr lang="en-US"/>
          </a:p>
        </p:txBody>
      </p:sp>
    </p:spTree>
    <p:extLst>
      <p:ext uri="{BB962C8B-B14F-4D97-AF65-F5344CB8AC3E}">
        <p14:creationId xmlns:p14="http://schemas.microsoft.com/office/powerpoint/2010/main" val="1593558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main menu, you can create and manage your scorecards. Start by going to “Create new scorecard”.</a:t>
            </a:r>
          </a:p>
        </p:txBody>
      </p:sp>
      <p:sp>
        <p:nvSpPr>
          <p:cNvPr id="4" name="Slide Number Placeholder 3"/>
          <p:cNvSpPr>
            <a:spLocks noGrp="1"/>
          </p:cNvSpPr>
          <p:nvPr>
            <p:ph type="sldNum" sz="quarter" idx="5"/>
          </p:nvPr>
        </p:nvSpPr>
        <p:spPr/>
        <p:txBody>
          <a:bodyPr/>
          <a:lstStyle/>
          <a:p>
            <a:fld id="{03DAF1E8-AFE4-4F24-B694-81BAF2E6E7AA}" type="slidenum">
              <a:rPr lang="en-US" smtClean="0"/>
              <a:t>19</a:t>
            </a:fld>
            <a:endParaRPr lang="en-US"/>
          </a:p>
        </p:txBody>
      </p:sp>
    </p:spTree>
    <p:extLst>
      <p:ext uri="{BB962C8B-B14F-4D97-AF65-F5344CB8AC3E}">
        <p14:creationId xmlns:p14="http://schemas.microsoft.com/office/powerpoint/2010/main" val="4044580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interactive SFTool session will help you learn how to make sustainable decisions.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GSA’s SFTool.gov helps project managers</a:t>
            </a:r>
            <a:r>
              <a:rPr lang="en-US" sz="1200" b="0" i="0" u="none" strike="noStrike" kern="1200" dirty="0">
                <a:solidFill>
                  <a:schemeClr val="tx1"/>
                </a:solidFill>
                <a:effectLst/>
                <a:highlight>
                  <a:srgbClr val="FFFF00"/>
                </a:highlight>
                <a:latin typeface="+mn-lt"/>
                <a:ea typeface="+mn-ea"/>
                <a:cs typeface="+mn-cs"/>
              </a:rPr>
              <a:t>, facility managers, procurement professionals, and others </a:t>
            </a:r>
            <a:r>
              <a:rPr lang="en-US" sz="1200" b="0" i="0" u="none" strike="noStrike" kern="1200" dirty="0">
                <a:solidFill>
                  <a:schemeClr val="tx1"/>
                </a:solidFill>
                <a:effectLst/>
                <a:latin typeface="+mn-lt"/>
                <a:ea typeface="+mn-ea"/>
                <a:cs typeface="+mn-cs"/>
              </a:rPr>
              <a:t>successfully implement sustainable projects by demonstrating how to form effective teams and empower them to identify and prioritize cost-effective high-performance building and procurement strategies. </a:t>
            </a:r>
          </a:p>
        </p:txBody>
      </p:sp>
      <p:sp>
        <p:nvSpPr>
          <p:cNvPr id="4" name="Slide Number Placeholder 3"/>
          <p:cNvSpPr>
            <a:spLocks noGrp="1"/>
          </p:cNvSpPr>
          <p:nvPr>
            <p:ph type="sldNum" sz="quarter" idx="10"/>
          </p:nvPr>
        </p:nvSpPr>
        <p:spPr/>
        <p:txBody>
          <a:bodyPr/>
          <a:lstStyle/>
          <a:p>
            <a:fld id="{03DAF1E8-AFE4-4F24-B694-81BAF2E6E7AA}" type="slidenum">
              <a:rPr lang="en-US" smtClean="0"/>
              <a:t>2</a:t>
            </a:fld>
            <a:endParaRPr lang="en-US"/>
          </a:p>
        </p:txBody>
      </p:sp>
    </p:spTree>
    <p:extLst>
      <p:ext uri="{BB962C8B-B14F-4D97-AF65-F5344CB8AC3E}">
        <p14:creationId xmlns:p14="http://schemas.microsoft.com/office/powerpoint/2010/main" val="1971046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whether it’s a federal or non-federal building, create a name, and select a template for either a whole or partial scorecard. You can also provide optional building information.</a:t>
            </a:r>
          </a:p>
        </p:txBody>
      </p:sp>
      <p:sp>
        <p:nvSpPr>
          <p:cNvPr id="4" name="Slide Number Placeholder 3"/>
          <p:cNvSpPr>
            <a:spLocks noGrp="1"/>
          </p:cNvSpPr>
          <p:nvPr>
            <p:ph type="sldNum" sz="quarter" idx="5"/>
          </p:nvPr>
        </p:nvSpPr>
        <p:spPr/>
        <p:txBody>
          <a:bodyPr/>
          <a:lstStyle/>
          <a:p>
            <a:fld id="{03DAF1E8-AFE4-4F24-B694-81BAF2E6E7AA}" type="slidenum">
              <a:rPr lang="en-US" smtClean="0"/>
              <a:t>20</a:t>
            </a:fld>
            <a:endParaRPr lang="en-US"/>
          </a:p>
        </p:txBody>
      </p:sp>
    </p:spTree>
    <p:extLst>
      <p:ext uri="{BB962C8B-B14F-4D97-AF65-F5344CB8AC3E}">
        <p14:creationId xmlns:p14="http://schemas.microsoft.com/office/powerpoint/2010/main" val="1272959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then be able to start completing the scorecard. Select answers, add notes, and upload photo evidence when needed. Some questions will also provide additional instructions in a dropdown. Save your progress frequently to update the score.</a:t>
            </a:r>
          </a:p>
        </p:txBody>
      </p:sp>
      <p:sp>
        <p:nvSpPr>
          <p:cNvPr id="4" name="Slide Number Placeholder 3"/>
          <p:cNvSpPr>
            <a:spLocks noGrp="1"/>
          </p:cNvSpPr>
          <p:nvPr>
            <p:ph type="sldNum" sz="quarter" idx="5"/>
          </p:nvPr>
        </p:nvSpPr>
        <p:spPr/>
        <p:txBody>
          <a:bodyPr/>
          <a:lstStyle/>
          <a:p>
            <a:fld id="{03DAF1E8-AFE4-4F24-B694-81BAF2E6E7AA}" type="slidenum">
              <a:rPr lang="en-US" smtClean="0"/>
              <a:t>21</a:t>
            </a:fld>
            <a:endParaRPr lang="en-US"/>
          </a:p>
        </p:txBody>
      </p:sp>
    </p:spTree>
    <p:extLst>
      <p:ext uri="{BB962C8B-B14F-4D97-AF65-F5344CB8AC3E}">
        <p14:creationId xmlns:p14="http://schemas.microsoft.com/office/powerpoint/2010/main" val="143479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scorecard covers a wide variety of topics, you may want help. From the top of a scorecard or the main menu, you can manage access to your scorecards. This feature allows you to invite others to view or edit </a:t>
            </a:r>
            <a:r>
              <a:rPr lang="en-US" dirty="0">
                <a:highlight>
                  <a:srgbClr val="FFFF00"/>
                </a:highlight>
              </a:rPr>
              <a:t>the scorecard</a:t>
            </a:r>
            <a:r>
              <a:rPr lang="en-US" dirty="0"/>
              <a:t>, as well as edit the basic building information.</a:t>
            </a:r>
          </a:p>
        </p:txBody>
      </p:sp>
      <p:sp>
        <p:nvSpPr>
          <p:cNvPr id="4" name="Slide Number Placeholder 3"/>
          <p:cNvSpPr>
            <a:spLocks noGrp="1"/>
          </p:cNvSpPr>
          <p:nvPr>
            <p:ph type="sldNum" sz="quarter" idx="5"/>
          </p:nvPr>
        </p:nvSpPr>
        <p:spPr/>
        <p:txBody>
          <a:bodyPr/>
          <a:lstStyle/>
          <a:p>
            <a:fld id="{03DAF1E8-AFE4-4F24-B694-81BAF2E6E7AA}" type="slidenum">
              <a:rPr lang="en-US" smtClean="0"/>
              <a:t>22</a:t>
            </a:fld>
            <a:endParaRPr lang="en-US"/>
          </a:p>
        </p:txBody>
      </p:sp>
    </p:spTree>
    <p:extLst>
      <p:ext uri="{BB962C8B-B14F-4D97-AF65-F5344CB8AC3E}">
        <p14:creationId xmlns:p14="http://schemas.microsoft.com/office/powerpoint/2010/main" val="1829257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compare scorecards to see how much you’ve improved or to run scenarios. The first column will always show the best answer for reference. Different answers are color coded for quick references, with a filter at the top to just show differences only.</a:t>
            </a:r>
          </a:p>
        </p:txBody>
      </p:sp>
      <p:sp>
        <p:nvSpPr>
          <p:cNvPr id="4" name="Slide Number Placeholder 3"/>
          <p:cNvSpPr>
            <a:spLocks noGrp="1"/>
          </p:cNvSpPr>
          <p:nvPr>
            <p:ph type="sldNum" sz="quarter" idx="5"/>
          </p:nvPr>
        </p:nvSpPr>
        <p:spPr/>
        <p:txBody>
          <a:bodyPr/>
          <a:lstStyle/>
          <a:p>
            <a:fld id="{03DAF1E8-AFE4-4F24-B694-81BAF2E6E7AA}" type="slidenum">
              <a:rPr lang="en-US" smtClean="0"/>
              <a:t>23</a:t>
            </a:fld>
            <a:endParaRPr lang="en-US"/>
          </a:p>
        </p:txBody>
      </p:sp>
    </p:spTree>
    <p:extLst>
      <p:ext uri="{BB962C8B-B14F-4D97-AF65-F5344CB8AC3E}">
        <p14:creationId xmlns:p14="http://schemas.microsoft.com/office/powerpoint/2010/main" val="976241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section also includes guidance</a:t>
            </a:r>
            <a:r>
              <a:rPr lang="en-US" baseline="0" dirty="0"/>
              <a:t> for specific project types.</a:t>
            </a:r>
          </a:p>
        </p:txBody>
      </p:sp>
      <p:sp>
        <p:nvSpPr>
          <p:cNvPr id="4" name="Slide Number Placeholder 3"/>
          <p:cNvSpPr>
            <a:spLocks noGrp="1"/>
          </p:cNvSpPr>
          <p:nvPr>
            <p:ph type="sldNum" sz="quarter" idx="10"/>
          </p:nvPr>
        </p:nvSpPr>
        <p:spPr/>
        <p:txBody>
          <a:bodyPr/>
          <a:lstStyle/>
          <a:p>
            <a:fld id="{03DAF1E8-AFE4-4F24-B694-81BAF2E6E7AA}" type="slidenum">
              <a:rPr lang="en-US" smtClean="0"/>
              <a:t>24</a:t>
            </a:fld>
            <a:endParaRPr lang="en-US"/>
          </a:p>
        </p:txBody>
      </p:sp>
    </p:spTree>
    <p:extLst>
      <p:ext uri="{BB962C8B-B14F-4D97-AF65-F5344CB8AC3E}">
        <p14:creationId xmlns:p14="http://schemas.microsoft.com/office/powerpoint/2010/main" val="1785402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the Space Reconfiguration</a:t>
            </a:r>
            <a:r>
              <a:rPr lang="en-US" dirty="0">
                <a:highlight>
                  <a:srgbClr val="FFFF00"/>
                </a:highlight>
              </a:rPr>
              <a:t>, Renovation, and Construction </a:t>
            </a:r>
            <a:r>
              <a:rPr lang="en-US" dirty="0"/>
              <a:t>project type allows PMs to see a “brain dump” of considerations and requirements associated with </a:t>
            </a:r>
            <a:r>
              <a:rPr lang="en-US" dirty="0">
                <a:highlight>
                  <a:srgbClr val="FFFF00"/>
                </a:highlight>
              </a:rPr>
              <a:t>specific aspects of a project (for example, Materials and Finishes Selection)</a:t>
            </a:r>
            <a:r>
              <a:rPr lang="en-US" dirty="0"/>
              <a:t>.</a:t>
            </a:r>
          </a:p>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25</a:t>
            </a:fld>
            <a:endParaRPr lang="en-US"/>
          </a:p>
        </p:txBody>
      </p:sp>
    </p:spTree>
    <p:extLst>
      <p:ext uri="{BB962C8B-B14F-4D97-AF65-F5344CB8AC3E}">
        <p14:creationId xmlns:p14="http://schemas.microsoft.com/office/powerpoint/2010/main" val="3479188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a:t>
            </a:r>
            <a:r>
              <a:rPr lang="en-US" baseline="0" dirty="0"/>
              <a:t> section can also help you with long-term projects by translating complex topics into action plans.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26</a:t>
            </a:fld>
            <a:endParaRPr lang="en-US"/>
          </a:p>
        </p:txBody>
      </p:sp>
    </p:spTree>
    <p:extLst>
      <p:ext uri="{BB962C8B-B14F-4D97-AF65-F5344CB8AC3E}">
        <p14:creationId xmlns:p14="http://schemas.microsoft.com/office/powerpoint/2010/main" val="2648819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 can also use the Cost-Effective Upgrades Tool to identify potential high-performance improvements.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27</a:t>
            </a:fld>
            <a:endParaRPr lang="en-US"/>
          </a:p>
        </p:txBody>
      </p:sp>
    </p:spTree>
    <p:extLst>
      <p:ext uri="{BB962C8B-B14F-4D97-AF65-F5344CB8AC3E}">
        <p14:creationId xmlns:p14="http://schemas.microsoft.com/office/powerpoint/2010/main" val="1413355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Frist, select</a:t>
            </a:r>
            <a:r>
              <a:rPr lang="en-US" baseline="0" dirty="0"/>
              <a:t> your </a:t>
            </a:r>
            <a:r>
              <a:rPr lang="en-US" sz="1200" b="0" i="0" kern="1200" dirty="0">
                <a:solidFill>
                  <a:schemeClr val="tx1"/>
                </a:solidFill>
                <a:effectLst/>
                <a:latin typeface="+mn-lt"/>
                <a:ea typeface="+mn-ea"/>
                <a:cs typeface="+mn-cs"/>
              </a:rPr>
              <a:t>building’s size and climate zone.</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28</a:t>
            </a:fld>
            <a:endParaRPr lang="en-US"/>
          </a:p>
        </p:txBody>
      </p:sp>
    </p:spTree>
    <p:extLst>
      <p:ext uri="{BB962C8B-B14F-4D97-AF65-F5344CB8AC3E}">
        <p14:creationId xmlns:p14="http://schemas.microsoft.com/office/powerpoint/2010/main" val="72898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explore measures that may be cost-effective for your</a:t>
            </a:r>
            <a:r>
              <a:rPr lang="en-US" baseline="0" dirty="0"/>
              <a:t> building.</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29</a:t>
            </a:fld>
            <a:endParaRPr lang="en-US"/>
          </a:p>
        </p:txBody>
      </p:sp>
    </p:spTree>
    <p:extLst>
      <p:ext uri="{BB962C8B-B14F-4D97-AF65-F5344CB8AC3E}">
        <p14:creationId xmlns:p14="http://schemas.microsoft.com/office/powerpoint/2010/main" val="2110253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presentation will</a:t>
            </a:r>
            <a:r>
              <a:rPr lang="en-US" sz="1200" b="0" i="0" u="none" strike="noStrike" kern="1200" baseline="0" dirty="0">
                <a:solidFill>
                  <a:schemeClr val="tx1"/>
                </a:solidFill>
                <a:effectLst/>
                <a:latin typeface="+mn-lt"/>
                <a:ea typeface="+mn-ea"/>
                <a:cs typeface="+mn-cs"/>
              </a:rPr>
              <a:t> step through all of the SFTool sections listed on the top menu bar. This will </a:t>
            </a:r>
            <a:r>
              <a:rPr lang="en-US" sz="1200" b="0" i="0" u="none" strike="noStrike" kern="1200" dirty="0">
                <a:solidFill>
                  <a:schemeClr val="tx1"/>
                </a:solidFill>
                <a:effectLst/>
                <a:latin typeface="+mn-lt"/>
                <a:ea typeface="+mn-ea"/>
                <a:cs typeface="+mn-cs"/>
              </a:rPr>
              <a:t>expose you to the complex world of sustainable design, construction, and operations in a succinct and simplified context that allows you to grasp the whole system and learn technical concepts.  You will also learn the power of bundling and building integrated teams.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SFTool</a:t>
            </a:r>
            <a:r>
              <a:rPr lang="en-US" sz="1200" b="0" i="0" u="none" strike="noStrike" kern="1200" baseline="0" dirty="0">
                <a:solidFill>
                  <a:schemeClr val="tx1"/>
                </a:solidFill>
                <a:effectLst/>
                <a:latin typeface="+mn-lt"/>
                <a:ea typeface="+mn-ea"/>
                <a:cs typeface="+mn-cs"/>
              </a:rPr>
              <a:t>:</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Identifies cost-effective</a:t>
            </a:r>
            <a:r>
              <a:rPr lang="en-US" sz="1200" b="0" i="0" u="none" strike="noStrike" kern="1200" baseline="0" dirty="0">
                <a:solidFill>
                  <a:schemeClr val="tx1"/>
                </a:solidFill>
                <a:effectLst/>
                <a:latin typeface="+mn-lt"/>
                <a:ea typeface="+mn-ea"/>
                <a:cs typeface="+mn-cs"/>
              </a:rPr>
              <a:t> sustainable</a:t>
            </a:r>
            <a:r>
              <a:rPr lang="en-US" sz="1200" b="0" i="0" u="none" strike="noStrike" kern="1200" dirty="0">
                <a:solidFill>
                  <a:schemeClr val="tx1"/>
                </a:solidFill>
                <a:effectLst/>
                <a:latin typeface="+mn-lt"/>
                <a:ea typeface="+mn-ea"/>
                <a:cs typeface="+mn-cs"/>
              </a:rPr>
              <a:t> building and procurement strategies to improve environmental performance and occupant health.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Models an inclusive approach to sustainable practices that moves beyond large mechanical systems &amp; expert-led construction projects.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Clarifies the relationship between sustainability guidance and the physical, financial and human resources we seek to conserve.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Engages and empowers people to ask questions, persuade others and make informed decisions -- regardless of previous knowledge level or role. </a:t>
            </a:r>
          </a:p>
        </p:txBody>
      </p:sp>
      <p:sp>
        <p:nvSpPr>
          <p:cNvPr id="4" name="Slide Number Placeholder 3"/>
          <p:cNvSpPr>
            <a:spLocks noGrp="1"/>
          </p:cNvSpPr>
          <p:nvPr>
            <p:ph type="sldNum" sz="quarter" idx="10"/>
          </p:nvPr>
        </p:nvSpPr>
        <p:spPr/>
        <p:txBody>
          <a:bodyPr/>
          <a:lstStyle/>
          <a:p>
            <a:fld id="{03DAF1E8-AFE4-4F24-B694-81BAF2E6E7AA}" type="slidenum">
              <a:rPr lang="en-US" smtClean="0"/>
              <a:t>3</a:t>
            </a:fld>
            <a:endParaRPr lang="en-US"/>
          </a:p>
        </p:txBody>
      </p:sp>
    </p:spTree>
    <p:extLst>
      <p:ext uri="{BB962C8B-B14F-4D97-AF65-F5344CB8AC3E}">
        <p14:creationId xmlns:p14="http://schemas.microsoft.com/office/powerpoint/2010/main" val="2030264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measure includes a description and tips, as well as links to more</a:t>
            </a:r>
            <a:r>
              <a:rPr lang="en-US" baseline="0" dirty="0"/>
              <a:t> information.</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30</a:t>
            </a:fld>
            <a:endParaRPr lang="en-US"/>
          </a:p>
        </p:txBody>
      </p:sp>
    </p:spTree>
    <p:extLst>
      <p:ext uri="{BB962C8B-B14F-4D97-AF65-F5344CB8AC3E}">
        <p14:creationId xmlns:p14="http://schemas.microsoft.com/office/powerpoint/2010/main" val="2321103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Explore section,</a:t>
            </a:r>
            <a:r>
              <a:rPr lang="en-US" baseline="0" dirty="0"/>
              <a:t> r</a:t>
            </a:r>
            <a:r>
              <a:rPr lang="en-US" dirty="0"/>
              <a:t>oam around a virtual building to compare materials and design strategies.</a:t>
            </a:r>
          </a:p>
        </p:txBody>
      </p:sp>
      <p:sp>
        <p:nvSpPr>
          <p:cNvPr id="4" name="Slide Number Placeholder 3"/>
          <p:cNvSpPr>
            <a:spLocks noGrp="1"/>
          </p:cNvSpPr>
          <p:nvPr>
            <p:ph type="sldNum" sz="quarter" idx="10"/>
          </p:nvPr>
        </p:nvSpPr>
        <p:spPr/>
        <p:txBody>
          <a:bodyPr/>
          <a:lstStyle/>
          <a:p>
            <a:fld id="{03DAF1E8-AFE4-4F24-B694-81BAF2E6E7AA}" type="slidenum">
              <a:rPr lang="en-US" smtClean="0"/>
              <a:t>31</a:t>
            </a:fld>
            <a:endParaRPr lang="en-US"/>
          </a:p>
        </p:txBody>
      </p:sp>
    </p:spTree>
    <p:extLst>
      <p:ext uri="{BB962C8B-B14F-4D97-AF65-F5344CB8AC3E}">
        <p14:creationId xmlns:p14="http://schemas.microsoft.com/office/powerpoint/2010/main" val="3643676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green dots to</a:t>
            </a:r>
            <a:r>
              <a:rPr lang="en-US" baseline="0" dirty="0"/>
              <a:t> learn more about each material.</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32</a:t>
            </a:fld>
            <a:endParaRPr lang="en-US"/>
          </a:p>
        </p:txBody>
      </p:sp>
    </p:spTree>
    <p:extLst>
      <p:ext uri="{BB962C8B-B14F-4D97-AF65-F5344CB8AC3E}">
        <p14:creationId xmlns:p14="http://schemas.microsoft.com/office/powerpoint/2010/main" val="16978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material includes design</a:t>
            </a:r>
            <a:r>
              <a:rPr lang="en-US" baseline="0" dirty="0"/>
              <a:t> guidance….</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33</a:t>
            </a:fld>
            <a:endParaRPr lang="en-US"/>
          </a:p>
        </p:txBody>
      </p:sp>
    </p:spTree>
    <p:extLst>
      <p:ext uri="{BB962C8B-B14F-4D97-AF65-F5344CB8AC3E}">
        <p14:creationId xmlns:p14="http://schemas.microsoft.com/office/powerpoint/2010/main" val="2169553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ability to compare options</a:t>
            </a:r>
            <a:r>
              <a:rPr lang="en-US" baseline="0" dirty="0"/>
              <a:t> across a wide variety of factors, such as life cycle cost and impact on indoor air quality…</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34</a:t>
            </a:fld>
            <a:endParaRPr lang="en-US"/>
          </a:p>
        </p:txBody>
      </p:sp>
    </p:spTree>
    <p:extLst>
      <p:ext uri="{BB962C8B-B14F-4D97-AF65-F5344CB8AC3E}">
        <p14:creationId xmlns:p14="http://schemas.microsoft.com/office/powerpoint/2010/main" val="3646178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related federal requirements.</a:t>
            </a:r>
          </a:p>
        </p:txBody>
      </p:sp>
      <p:sp>
        <p:nvSpPr>
          <p:cNvPr id="4" name="Slide Number Placeholder 3"/>
          <p:cNvSpPr>
            <a:spLocks noGrp="1"/>
          </p:cNvSpPr>
          <p:nvPr>
            <p:ph type="sldNum" sz="quarter" idx="10"/>
          </p:nvPr>
        </p:nvSpPr>
        <p:spPr/>
        <p:txBody>
          <a:bodyPr/>
          <a:lstStyle/>
          <a:p>
            <a:fld id="{03DAF1E8-AFE4-4F24-B694-81BAF2E6E7AA}" type="slidenum">
              <a:rPr lang="en-US" smtClean="0"/>
              <a:t>35</a:t>
            </a:fld>
            <a:endParaRPr lang="en-US"/>
          </a:p>
        </p:txBody>
      </p:sp>
    </p:spTree>
    <p:extLst>
      <p:ext uri="{BB962C8B-B14F-4D97-AF65-F5344CB8AC3E}">
        <p14:creationId xmlns:p14="http://schemas.microsoft.com/office/powerpoint/2010/main" val="2709769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explore building</a:t>
            </a:r>
            <a:r>
              <a:rPr lang="en-US" baseline="0" dirty="0"/>
              <a:t> systems, such as HVAC, lighting, and water, which highlight </a:t>
            </a:r>
            <a:r>
              <a:rPr lang="en-US" dirty="0"/>
              <a:t>interactions between building systems and the people they serve.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36</a:t>
            </a:fld>
            <a:endParaRPr lang="en-US"/>
          </a:p>
        </p:txBody>
      </p:sp>
    </p:spTree>
    <p:extLst>
      <p:ext uri="{BB962C8B-B14F-4D97-AF65-F5344CB8AC3E}">
        <p14:creationId xmlns:p14="http://schemas.microsoft.com/office/powerpoint/2010/main" val="1055465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system, you can see how your role helps a team reduce costs and increase environmental sustainability.</a:t>
            </a:r>
          </a:p>
        </p:txBody>
      </p:sp>
      <p:sp>
        <p:nvSpPr>
          <p:cNvPr id="4" name="Slide Number Placeholder 3"/>
          <p:cNvSpPr>
            <a:spLocks noGrp="1"/>
          </p:cNvSpPr>
          <p:nvPr>
            <p:ph type="sldNum" sz="quarter" idx="10"/>
          </p:nvPr>
        </p:nvSpPr>
        <p:spPr/>
        <p:txBody>
          <a:bodyPr/>
          <a:lstStyle/>
          <a:p>
            <a:fld id="{03DAF1E8-AFE4-4F24-B694-81BAF2E6E7AA}" type="slidenum">
              <a:rPr lang="en-US" smtClean="0"/>
              <a:t>37</a:t>
            </a:fld>
            <a:endParaRPr lang="en-US"/>
          </a:p>
        </p:txBody>
      </p:sp>
    </p:spTree>
    <p:extLst>
      <p:ext uri="{BB962C8B-B14F-4D97-AF65-F5344CB8AC3E}">
        <p14:creationId xmlns:p14="http://schemas.microsoft.com/office/powerpoint/2010/main" val="1810744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 can also explore a</a:t>
            </a:r>
            <a:r>
              <a:rPr lang="en-US" sz="1200" b="0" i="0" kern="1200" baseline="0" dirty="0">
                <a:solidFill>
                  <a:schemeClr val="tx1"/>
                </a:solidFill>
                <a:effectLst/>
                <a:latin typeface="+mn-lt"/>
                <a:ea typeface="+mn-ea"/>
                <a:cs typeface="+mn-cs"/>
              </a:rPr>
              <a:t> system’s various impacts. We start with resources. </a:t>
            </a:r>
            <a:r>
              <a:rPr lang="en-US" sz="1200" b="0" i="0" kern="1200" dirty="0">
                <a:solidFill>
                  <a:schemeClr val="tx1"/>
                </a:solidFill>
                <a:effectLst/>
                <a:latin typeface="+mn-lt"/>
                <a:ea typeface="+mn-ea"/>
                <a:cs typeface="+mn-cs"/>
              </a:rPr>
              <a:t>HVAC systems have a significant impact on the building's overall energy and water use. Take into consideration these impacts </a:t>
            </a:r>
            <a:r>
              <a:rPr lang="en-US" sz="1200" b="0" i="0" kern="1200" dirty="0">
                <a:solidFill>
                  <a:schemeClr val="tx1"/>
                </a:solidFill>
                <a:effectLst/>
                <a:highlight>
                  <a:srgbClr val="FFFF00"/>
                </a:highlight>
                <a:latin typeface="+mn-lt"/>
                <a:ea typeface="+mn-ea"/>
                <a:cs typeface="+mn-cs"/>
              </a:rPr>
              <a:t>to optimize</a:t>
            </a:r>
            <a:r>
              <a:rPr lang="en-US" sz="1200" b="0" i="0" kern="1200" baseline="0" dirty="0">
                <a:solidFill>
                  <a:schemeClr val="tx1"/>
                </a:solidFill>
                <a:effectLst/>
                <a:highlight>
                  <a:srgbClr val="FFFF00"/>
                </a:highlight>
                <a:latin typeface="+mn-lt"/>
                <a:ea typeface="+mn-ea"/>
                <a:cs typeface="+mn-cs"/>
              </a:rPr>
              <a:t> </a:t>
            </a:r>
            <a:r>
              <a:rPr lang="en-US" sz="1200" b="0" i="0" kern="1200" baseline="0" dirty="0">
                <a:solidFill>
                  <a:schemeClr val="tx1"/>
                </a:solidFill>
                <a:effectLst/>
                <a:latin typeface="+mn-lt"/>
                <a:ea typeface="+mn-ea"/>
                <a:cs typeface="+mn-cs"/>
              </a:rPr>
              <a:t>your building performance.</a:t>
            </a:r>
            <a:endParaRPr lang="en-US" b="0" dirty="0"/>
          </a:p>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38</a:t>
            </a:fld>
            <a:endParaRPr lang="en-US"/>
          </a:p>
        </p:txBody>
      </p:sp>
    </p:spTree>
    <p:extLst>
      <p:ext uri="{BB962C8B-B14F-4D97-AF65-F5344CB8AC3E}">
        <p14:creationId xmlns:p14="http://schemas.microsoft.com/office/powerpoint/2010/main" val="394675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HVAC systems also have an impact</a:t>
            </a:r>
            <a:r>
              <a:rPr lang="en-US" baseline="0" dirty="0"/>
              <a:t> on the people in the building. And just as importantly, human behavior has an impact on system operation.</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39</a:t>
            </a:fld>
            <a:endParaRPr lang="en-US"/>
          </a:p>
        </p:txBody>
      </p:sp>
    </p:spTree>
    <p:extLst>
      <p:ext uri="{BB962C8B-B14F-4D97-AF65-F5344CB8AC3E}">
        <p14:creationId xmlns:p14="http://schemas.microsoft.com/office/powerpoint/2010/main" val="383338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scrolling down the homepage will show links to more resources. If you click on the Teach SFTool box...</a:t>
            </a:r>
          </a:p>
        </p:txBody>
      </p:sp>
      <p:sp>
        <p:nvSpPr>
          <p:cNvPr id="4" name="Slide Number Placeholder 3"/>
          <p:cNvSpPr>
            <a:spLocks noGrp="1"/>
          </p:cNvSpPr>
          <p:nvPr>
            <p:ph type="sldNum" sz="quarter" idx="5"/>
          </p:nvPr>
        </p:nvSpPr>
        <p:spPr/>
        <p:txBody>
          <a:bodyPr/>
          <a:lstStyle/>
          <a:p>
            <a:fld id="{03DAF1E8-AFE4-4F24-B694-81BAF2E6E7AA}" type="slidenum">
              <a:rPr lang="en-US" smtClean="0"/>
              <a:t>4</a:t>
            </a:fld>
            <a:endParaRPr lang="en-US"/>
          </a:p>
        </p:txBody>
      </p:sp>
    </p:spTree>
    <p:extLst>
      <p:ext uri="{BB962C8B-B14F-4D97-AF65-F5344CB8AC3E}">
        <p14:creationId xmlns:p14="http://schemas.microsoft.com/office/powerpoint/2010/main" val="3900194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system also</a:t>
            </a:r>
            <a:r>
              <a:rPr lang="en-US" baseline="0" dirty="0"/>
              <a:t> has financial impacts. This section includes how high-performance improvements could help lower costs.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40</a:t>
            </a:fld>
            <a:endParaRPr lang="en-US"/>
          </a:p>
        </p:txBody>
      </p:sp>
    </p:spTree>
    <p:extLst>
      <p:ext uri="{BB962C8B-B14F-4D97-AF65-F5344CB8AC3E}">
        <p14:creationId xmlns:p14="http://schemas.microsoft.com/office/powerpoint/2010/main" val="1078597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t>
            </a:r>
            <a:r>
              <a:rPr lang="en-US" baseline="0" dirty="0"/>
              <a:t>ou can also explore the system’s impact on operations and maintenance activities.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41</a:t>
            </a:fld>
            <a:endParaRPr lang="en-US"/>
          </a:p>
        </p:txBody>
      </p:sp>
    </p:spTree>
    <p:extLst>
      <p:ext uri="{BB962C8B-B14F-4D97-AF65-F5344CB8AC3E}">
        <p14:creationId xmlns:p14="http://schemas.microsoft.com/office/powerpoint/2010/main" val="1967788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When considering an HVAC renovation project, consider bundling components together to create strategies that deliver the largest beneficial impacts and greatest return on investment. The system bundling section can be leveraged to further understand whole building synergies and explore examples for ideas on what technologies might best be bundled together.</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42</a:t>
            </a:fld>
            <a:endParaRPr lang="en-US"/>
          </a:p>
        </p:txBody>
      </p:sp>
    </p:spTree>
    <p:extLst>
      <p:ext uri="{BB962C8B-B14F-4D97-AF65-F5344CB8AC3E}">
        <p14:creationId xmlns:p14="http://schemas.microsoft.com/office/powerpoint/2010/main" val="3873219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each</a:t>
            </a:r>
            <a:r>
              <a:rPr lang="en-US" baseline="0" dirty="0"/>
              <a:t> building system includes a section of further resources and case studies.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43</a:t>
            </a:fld>
            <a:endParaRPr lang="en-US"/>
          </a:p>
        </p:txBody>
      </p:sp>
    </p:spTree>
    <p:extLst>
      <p:ext uri="{BB962C8B-B14F-4D97-AF65-F5344CB8AC3E}">
        <p14:creationId xmlns:p14="http://schemas.microsoft.com/office/powerpoint/2010/main" val="1141547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Procure section is the home</a:t>
            </a:r>
            <a:r>
              <a:rPr lang="en-US" baseline="0" dirty="0"/>
              <a:t> of the Green Procurement Compilation, or GPC. </a:t>
            </a:r>
            <a:r>
              <a:rPr lang="en-US" dirty="0"/>
              <a:t>Use GPC </a:t>
            </a:r>
            <a:r>
              <a:rPr lang="en-US" baseline="0" dirty="0"/>
              <a:t>to f</a:t>
            </a:r>
            <a:r>
              <a:rPr lang="en-US" dirty="0"/>
              <a:t>ind out what sustainability criteria to seek across hundreds</a:t>
            </a:r>
            <a:r>
              <a:rPr lang="en-US" baseline="0" dirty="0"/>
              <a:t> of products and services.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44</a:t>
            </a:fld>
            <a:endParaRPr lang="en-US"/>
          </a:p>
        </p:txBody>
      </p:sp>
    </p:spTree>
    <p:extLst>
      <p:ext uri="{BB962C8B-B14F-4D97-AF65-F5344CB8AC3E}">
        <p14:creationId xmlns:p14="http://schemas.microsoft.com/office/powerpoint/2010/main" val="36642705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When you select a product category, you’re taken to a list of products that fall under the category, as well as guidance that highlights the prioritization of purchasing programs based on the latest </a:t>
            </a:r>
            <a:r>
              <a:rPr lang="en-US"/>
              <a:t>updates to FAR </a:t>
            </a:r>
            <a:r>
              <a:rPr lang="en-US" dirty="0"/>
              <a:t>Part 23.</a:t>
            </a:r>
          </a:p>
        </p:txBody>
      </p:sp>
      <p:sp>
        <p:nvSpPr>
          <p:cNvPr id="4" name="Slide Number Placeholder 3"/>
          <p:cNvSpPr>
            <a:spLocks noGrp="1"/>
          </p:cNvSpPr>
          <p:nvPr>
            <p:ph type="sldNum" sz="quarter" idx="10"/>
          </p:nvPr>
        </p:nvSpPr>
        <p:spPr/>
        <p:txBody>
          <a:bodyPr/>
          <a:lstStyle/>
          <a:p>
            <a:fld id="{03DAF1E8-AFE4-4F24-B694-81BAF2E6E7AA}" type="slidenum">
              <a:rPr lang="en-US" smtClean="0"/>
              <a:t>45</a:t>
            </a:fld>
            <a:endParaRPr lang="en-US"/>
          </a:p>
        </p:txBody>
      </p:sp>
    </p:spTree>
    <p:extLst>
      <p:ext uri="{BB962C8B-B14F-4D97-AF65-F5344CB8AC3E}">
        <p14:creationId xmlns:p14="http://schemas.microsoft.com/office/powerpoint/2010/main" val="12214923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product includes</a:t>
            </a:r>
            <a:r>
              <a:rPr lang="en-US" baseline="0" dirty="0"/>
              <a:t> detailed procurement information, such as where to buy, appropriate FAR clauses, and life cycle cost savings.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46</a:t>
            </a:fld>
            <a:endParaRPr lang="en-US"/>
          </a:p>
        </p:txBody>
      </p:sp>
    </p:spTree>
    <p:extLst>
      <p:ext uri="{BB962C8B-B14F-4D97-AF65-F5344CB8AC3E}">
        <p14:creationId xmlns:p14="http://schemas.microsoft.com/office/powerpoint/2010/main" val="6725391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service</a:t>
            </a:r>
            <a:r>
              <a:rPr lang="en-US" baseline="0" dirty="0"/>
              <a:t> includes example past solicitations, required green products, optional green practices, sample evaluation factors, information on where to buy, and references.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47</a:t>
            </a:fld>
            <a:endParaRPr lang="en-US"/>
          </a:p>
        </p:txBody>
      </p:sp>
    </p:spTree>
    <p:extLst>
      <p:ext uri="{BB962C8B-B14F-4D97-AF65-F5344CB8AC3E}">
        <p14:creationId xmlns:p14="http://schemas.microsoft.com/office/powerpoint/2010/main" val="781581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Procure section, you can navigate to</a:t>
            </a:r>
            <a:r>
              <a:rPr lang="en-US" baseline="0" dirty="0"/>
              <a:t> </a:t>
            </a:r>
            <a:r>
              <a:rPr lang="en-US" baseline="0" dirty="0" err="1"/>
              <a:t>SFTool</a:t>
            </a:r>
            <a:r>
              <a:rPr lang="en-US" baseline="0" dirty="0"/>
              <a:t> Product Search, which simplifies environmentally responsible purchasing. </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48</a:t>
            </a:fld>
            <a:endParaRPr lang="en-US"/>
          </a:p>
        </p:txBody>
      </p:sp>
    </p:spTree>
    <p:extLst>
      <p:ext uri="{BB962C8B-B14F-4D97-AF65-F5344CB8AC3E}">
        <p14:creationId xmlns:p14="http://schemas.microsoft.com/office/powerpoint/2010/main" val="21012420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a:t>With SFTool Product Search you can search over 150 categories and subcategories that represent over 5,700 brands and more than 300,000 products.</a:t>
            </a:r>
            <a:endParaRPr lang="en-US" sz="1200" dirty="0">
              <a:solidFill>
                <a:schemeClr val="tx1">
                  <a:lumMod val="75000"/>
                  <a:lumOff val="25000"/>
                </a:schemeClr>
              </a:solidFill>
              <a:latin typeface="Helvetica" charset="0"/>
              <a:ea typeface="Helvetica" charset="0"/>
              <a:cs typeface="Helvetica" charset="0"/>
            </a:endParaRPr>
          </a:p>
        </p:txBody>
      </p:sp>
      <p:sp>
        <p:nvSpPr>
          <p:cNvPr id="4" name="Slide Number Placeholder 3"/>
          <p:cNvSpPr>
            <a:spLocks noGrp="1"/>
          </p:cNvSpPr>
          <p:nvPr>
            <p:ph type="sldNum" sz="quarter" idx="10"/>
          </p:nvPr>
        </p:nvSpPr>
        <p:spPr/>
        <p:txBody>
          <a:bodyPr/>
          <a:lstStyle/>
          <a:p>
            <a:fld id="{03DAF1E8-AFE4-4F24-B694-81BAF2E6E7AA}" type="slidenum">
              <a:rPr lang="en-US" smtClean="0"/>
              <a:t>49</a:t>
            </a:fld>
            <a:endParaRPr lang="en-US"/>
          </a:p>
        </p:txBody>
      </p:sp>
    </p:spTree>
    <p:extLst>
      <p:ext uri="{BB962C8B-B14F-4D97-AF65-F5344CB8AC3E}">
        <p14:creationId xmlns:p14="http://schemas.microsoft.com/office/powerpoint/2010/main" val="3579930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find a page where you can watch several SFTool videos and </a:t>
            </a:r>
            <a:r>
              <a:rPr lang="en-US" baseline="0" dirty="0"/>
              <a:t>download resources, including the template for this briefing!</a:t>
            </a:r>
            <a:endParaRPr lang="en-US" dirty="0"/>
          </a:p>
        </p:txBody>
      </p:sp>
      <p:sp>
        <p:nvSpPr>
          <p:cNvPr id="4" name="Slide Number Placeholder 3"/>
          <p:cNvSpPr>
            <a:spLocks noGrp="1"/>
          </p:cNvSpPr>
          <p:nvPr>
            <p:ph type="sldNum" sz="quarter" idx="5"/>
          </p:nvPr>
        </p:nvSpPr>
        <p:spPr/>
        <p:txBody>
          <a:bodyPr/>
          <a:lstStyle/>
          <a:p>
            <a:fld id="{03DAF1E8-AFE4-4F24-B694-81BAF2E6E7AA}" type="slidenum">
              <a:rPr lang="en-US" smtClean="0"/>
              <a:t>5</a:t>
            </a:fld>
            <a:endParaRPr lang="en-US"/>
          </a:p>
        </p:txBody>
      </p:sp>
    </p:spTree>
    <p:extLst>
      <p:ext uri="{BB962C8B-B14F-4D97-AF65-F5344CB8AC3E}">
        <p14:creationId xmlns:p14="http://schemas.microsoft.com/office/powerpoint/2010/main" val="964939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a:t>
            </a:r>
            <a:r>
              <a:rPr lang="en-US" baseline="0" dirty="0"/>
              <a:t> can explore products by category, type, and brand as well as by certifications and performance specifications.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50</a:t>
            </a:fld>
            <a:endParaRPr lang="en-US"/>
          </a:p>
        </p:txBody>
      </p:sp>
    </p:spTree>
    <p:extLst>
      <p:ext uri="{BB962C8B-B14F-4D97-AF65-F5344CB8AC3E}">
        <p14:creationId xmlns:p14="http://schemas.microsoft.com/office/powerpoint/2010/main" val="3499411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listed products align with the relevant Federal Environmental Program as covered by the Green Procurement Compilation (GPC) on SFTool.gov.</a:t>
            </a:r>
          </a:p>
        </p:txBody>
      </p:sp>
      <p:sp>
        <p:nvSpPr>
          <p:cNvPr id="4" name="Slide Number Placeholder 3"/>
          <p:cNvSpPr>
            <a:spLocks noGrp="1"/>
          </p:cNvSpPr>
          <p:nvPr>
            <p:ph type="sldNum" sz="quarter" idx="5"/>
          </p:nvPr>
        </p:nvSpPr>
        <p:spPr/>
        <p:txBody>
          <a:bodyPr/>
          <a:lstStyle/>
          <a:p>
            <a:fld id="{03DAF1E8-AFE4-4F24-B694-81BAF2E6E7AA}" type="slidenum">
              <a:rPr lang="en-US" smtClean="0"/>
              <a:t>51</a:t>
            </a:fld>
            <a:endParaRPr lang="en-US"/>
          </a:p>
        </p:txBody>
      </p:sp>
    </p:spTree>
    <p:extLst>
      <p:ext uri="{BB962C8B-B14F-4D97-AF65-F5344CB8AC3E}">
        <p14:creationId xmlns:p14="http://schemas.microsoft.com/office/powerpoint/2010/main" val="16053864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can also compare products across</a:t>
            </a:r>
            <a:r>
              <a:rPr lang="en-US" baseline="0" dirty="0"/>
              <a:t> a variety of subjects.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52</a:t>
            </a:fld>
            <a:endParaRPr lang="en-US"/>
          </a:p>
        </p:txBody>
      </p:sp>
    </p:spTree>
    <p:extLst>
      <p:ext uri="{BB962C8B-B14F-4D97-AF65-F5344CB8AC3E}">
        <p14:creationId xmlns:p14="http://schemas.microsoft.com/office/powerpoint/2010/main" val="33904119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Procure section, you can also navigate to</a:t>
            </a:r>
            <a:r>
              <a:rPr lang="en-US" baseline="0" dirty="0"/>
              <a:t> Procurement Topics…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53</a:t>
            </a:fld>
            <a:endParaRPr lang="en-US"/>
          </a:p>
        </p:txBody>
      </p:sp>
    </p:spTree>
    <p:extLst>
      <p:ext uri="{BB962C8B-B14F-4D97-AF65-F5344CB8AC3E}">
        <p14:creationId xmlns:p14="http://schemas.microsoft.com/office/powerpoint/2010/main" val="16729739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Explore resources to support your procurements, including strategies and tools.</a:t>
            </a:r>
          </a:p>
        </p:txBody>
      </p:sp>
      <p:sp>
        <p:nvSpPr>
          <p:cNvPr id="4" name="Slide Number Placeholder 3"/>
          <p:cNvSpPr>
            <a:spLocks noGrp="1"/>
          </p:cNvSpPr>
          <p:nvPr>
            <p:ph type="sldNum" sz="quarter" idx="5"/>
          </p:nvPr>
        </p:nvSpPr>
        <p:spPr/>
        <p:txBody>
          <a:bodyPr/>
          <a:lstStyle/>
          <a:p>
            <a:fld id="{03DAF1E8-AFE4-4F24-B694-81BAF2E6E7AA}" type="slidenum">
              <a:rPr lang="en-US" smtClean="0"/>
              <a:t>54</a:t>
            </a:fld>
            <a:endParaRPr lang="en-US"/>
          </a:p>
        </p:txBody>
      </p:sp>
    </p:spTree>
    <p:extLst>
      <p:ext uri="{BB962C8B-B14F-4D97-AF65-F5344CB8AC3E}">
        <p14:creationId xmlns:p14="http://schemas.microsoft.com/office/powerpoint/2010/main" val="2741843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Returning to the main</a:t>
            </a:r>
            <a:r>
              <a:rPr lang="en-US" baseline="0" dirty="0"/>
              <a:t> portion of SFTool, you can use the Apply section to </a:t>
            </a:r>
            <a:r>
              <a:rPr lang="en-US" dirty="0"/>
              <a:t>explore agency resources </a:t>
            </a:r>
            <a:r>
              <a:rPr lang="en-US" baseline="0" dirty="0"/>
              <a:t>from the Interagency Sustainability Working Group, read case studies, and sign up for Federal newsletters.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55</a:t>
            </a:fld>
            <a:endParaRPr lang="en-US"/>
          </a:p>
        </p:txBody>
      </p:sp>
    </p:spTree>
    <p:extLst>
      <p:ext uri="{BB962C8B-B14F-4D97-AF65-F5344CB8AC3E}">
        <p14:creationId xmlns:p14="http://schemas.microsoft.com/office/powerpoint/2010/main" val="2480704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a:t>
            </a:r>
            <a:r>
              <a:rPr lang="en-US" dirty="0" err="1"/>
              <a:t>SFTool’s</a:t>
            </a:r>
            <a:r>
              <a:rPr lang="en-US" dirty="0"/>
              <a:t> Train section, you will find the Facilities Management Institute. This is your primary source for complying with the Federal Buildings Personnel Training </a:t>
            </a:r>
            <a:r>
              <a:rPr lang="en-US" dirty="0">
                <a:highlight>
                  <a:srgbClr val="FFFF00"/>
                </a:highlight>
              </a:rPr>
              <a:t>A</a:t>
            </a:r>
            <a:r>
              <a:rPr lang="en-US" dirty="0"/>
              <a:t>ct (or FBPTA). </a:t>
            </a:r>
            <a:r>
              <a:rPr lang="en-US" dirty="0">
                <a:highlight>
                  <a:srgbClr val="FFFF00"/>
                </a:highlight>
              </a:rPr>
              <a:t>The box in the lower left will take you to </a:t>
            </a:r>
            <a:r>
              <a:rPr lang="en-US" dirty="0" err="1">
                <a:highlight>
                  <a:srgbClr val="FFFF00"/>
                </a:highlight>
              </a:rPr>
              <a:t>AccelerateFM</a:t>
            </a:r>
            <a:r>
              <a:rPr lang="en-US" dirty="0">
                <a:highlight>
                  <a:srgbClr val="FFFF00"/>
                </a:highlight>
              </a:rPr>
              <a:t>. </a:t>
            </a:r>
            <a:r>
              <a:rPr lang="en-US" dirty="0" err="1">
                <a:highlight>
                  <a:srgbClr val="FFFF00"/>
                </a:highlight>
              </a:rPr>
              <a:t>AccelerateFM</a:t>
            </a:r>
            <a:r>
              <a:rPr lang="en-US" dirty="0">
                <a:highlight>
                  <a:srgbClr val="FFFF00"/>
                </a:highlight>
              </a:rPr>
              <a:t> is not part of SFTool, but it’s the federal government’s main tool for managing the professional development of federal buildings personnel. The bottom right box has training videos from federal agencies. And the box in the upper right will take you to FEDSAT, which stands for the Federal Facilities Skills Assessment Tool, and which is part of SFTool….</a:t>
            </a:r>
          </a:p>
        </p:txBody>
      </p:sp>
      <p:sp>
        <p:nvSpPr>
          <p:cNvPr id="4" name="Slide Number Placeholder 3"/>
          <p:cNvSpPr>
            <a:spLocks noGrp="1"/>
          </p:cNvSpPr>
          <p:nvPr>
            <p:ph type="sldNum" sz="quarter" idx="5"/>
          </p:nvPr>
        </p:nvSpPr>
        <p:spPr/>
        <p:txBody>
          <a:bodyPr/>
          <a:lstStyle/>
          <a:p>
            <a:fld id="{03DAF1E8-AFE4-4F24-B694-81BAF2E6E7AA}" type="slidenum">
              <a:rPr lang="en-US" smtClean="0"/>
              <a:t>56</a:t>
            </a:fld>
            <a:endParaRPr lang="en-US"/>
          </a:p>
        </p:txBody>
      </p:sp>
    </p:spTree>
    <p:extLst>
      <p:ext uri="{BB962C8B-B14F-4D97-AF65-F5344CB8AC3E}">
        <p14:creationId xmlns:p14="http://schemas.microsoft.com/office/powerpoint/2010/main" val="5106728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use this tool to assess your knowledge of building management. The assessment can help you identify areas where you might need additional training and locate free resources to fill the gaps. It takes about 4 hours to</a:t>
            </a:r>
            <a:r>
              <a:rPr lang="en-US" baseline="0" dirty="0"/>
              <a:t> complete, but it can be much less if your existing credentials give you partial credit.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You can watch a short video introduction to FBPTA </a:t>
            </a:r>
            <a:r>
              <a:rPr lang="en-US" baseline="0" dirty="0"/>
              <a:t>and FEDSAT </a:t>
            </a:r>
            <a:r>
              <a:rPr lang="en-US" dirty="0"/>
              <a:t>by clicking the yellow</a:t>
            </a:r>
            <a:r>
              <a:rPr lang="en-US" baseline="0" dirty="0"/>
              <a:t> circle…</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57</a:t>
            </a:fld>
            <a:endParaRPr lang="en-US"/>
          </a:p>
        </p:txBody>
      </p:sp>
    </p:spTree>
    <p:extLst>
      <p:ext uri="{BB962C8B-B14F-4D97-AF65-F5344CB8AC3E}">
        <p14:creationId xmlns:p14="http://schemas.microsoft.com/office/powerpoint/2010/main" val="11563873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play video</a:t>
            </a:r>
            <a:r>
              <a:rPr lang="en-US" baseline="0" dirty="0"/>
              <a:t> in a browser window.</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58</a:t>
            </a:fld>
            <a:endParaRPr lang="en-US"/>
          </a:p>
        </p:txBody>
      </p:sp>
    </p:spTree>
    <p:extLst>
      <p:ext uri="{BB962C8B-B14F-4D97-AF65-F5344CB8AC3E}">
        <p14:creationId xmlns:p14="http://schemas.microsoft.com/office/powerpoint/2010/main" val="41870630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tab on the FEDSAT homepage will provide you with a link to Accelerate</a:t>
            </a:r>
            <a:r>
              <a:rPr lang="en-US" baseline="0" dirty="0"/>
              <a:t> FM. While t</a:t>
            </a:r>
            <a:r>
              <a:rPr lang="en-US" dirty="0"/>
              <a:t>he third tab will link you to resources</a:t>
            </a:r>
            <a:r>
              <a:rPr lang="en-US" baseline="0" dirty="0"/>
              <a:t> to earn free continuing education credits….</a:t>
            </a:r>
            <a:endParaRPr lang="en-US" dirty="0"/>
          </a:p>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59</a:t>
            </a:fld>
            <a:endParaRPr lang="en-US"/>
          </a:p>
        </p:txBody>
      </p:sp>
    </p:spTree>
    <p:extLst>
      <p:ext uri="{BB962C8B-B14F-4D97-AF65-F5344CB8AC3E}">
        <p14:creationId xmlns:p14="http://schemas.microsoft.com/office/powerpoint/2010/main" val="118220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homepage, you can also access User Guides for various project team members.</a:t>
            </a:r>
          </a:p>
        </p:txBody>
      </p:sp>
      <p:sp>
        <p:nvSpPr>
          <p:cNvPr id="4" name="Slide Number Placeholder 3"/>
          <p:cNvSpPr>
            <a:spLocks noGrp="1"/>
          </p:cNvSpPr>
          <p:nvPr>
            <p:ph type="sldNum" sz="quarter" idx="5"/>
          </p:nvPr>
        </p:nvSpPr>
        <p:spPr/>
        <p:txBody>
          <a:bodyPr/>
          <a:lstStyle/>
          <a:p>
            <a:fld id="{03DAF1E8-AFE4-4F24-B694-81BAF2E6E7AA}" type="slidenum">
              <a:rPr lang="en-US" smtClean="0"/>
              <a:t>6</a:t>
            </a:fld>
            <a:endParaRPr lang="en-US"/>
          </a:p>
        </p:txBody>
      </p:sp>
    </p:spTree>
    <p:extLst>
      <p:ext uri="{BB962C8B-B14F-4D97-AF65-F5344CB8AC3E}">
        <p14:creationId xmlns:p14="http://schemas.microsoft.com/office/powerpoint/2010/main" val="5026622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free c</a:t>
            </a:r>
            <a:r>
              <a:rPr lang="en-US" baseline="0" dirty="0"/>
              <a:t>redits have been approved for a variety of certifications and may also qualify as “self-study” credits for other credentials. </a:t>
            </a:r>
            <a:r>
              <a:rPr lang="en-US" dirty="0"/>
              <a:t>The listing includes 1 hour of credit for taking FEDSAT,</a:t>
            </a:r>
            <a:r>
              <a:rPr lang="en-US" baseline="0" dirty="0"/>
              <a:t> as well as credits offered by other federal sources, such as the Whole Building Design Guide and Federal Energy Management Program. </a:t>
            </a:r>
            <a:endParaRPr lang="en-US" dirty="0"/>
          </a:p>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60</a:t>
            </a:fld>
            <a:endParaRPr lang="en-US"/>
          </a:p>
        </p:txBody>
      </p:sp>
    </p:spTree>
    <p:extLst>
      <p:ext uri="{BB962C8B-B14F-4D97-AF65-F5344CB8AC3E}">
        <p14:creationId xmlns:p14="http://schemas.microsoft.com/office/powerpoint/2010/main" val="102049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 on the FEDSAT homepage, the fourth tab links to a </a:t>
            </a:r>
            <a:r>
              <a:rPr lang="en-US" baseline="0" dirty="0"/>
              <a:t>list of resources that </a:t>
            </a:r>
            <a:r>
              <a:rPr lang="en-US" dirty="0"/>
              <a:t>can</a:t>
            </a:r>
            <a:r>
              <a:rPr lang="en-US" baseline="0" dirty="0"/>
              <a:t> help you learn more about all the topics covered in FEDSAT.</a:t>
            </a:r>
          </a:p>
          <a:p>
            <a:endParaRPr lang="en-US" dirty="0"/>
          </a:p>
          <a:p>
            <a:r>
              <a:rPr lang="en-US" dirty="0"/>
              <a:t>If you’re interested</a:t>
            </a:r>
            <a:r>
              <a:rPr lang="en-US" baseline="0" dirty="0"/>
              <a:t> in taking the FEDSAT assessment, simply go to the first tab and log in or register. It’s open to the public, but there are some additional options for government users.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61</a:t>
            </a:fld>
            <a:endParaRPr lang="en-US"/>
          </a:p>
        </p:txBody>
      </p:sp>
    </p:spTree>
    <p:extLst>
      <p:ext uri="{BB962C8B-B14F-4D97-AF65-F5344CB8AC3E}">
        <p14:creationId xmlns:p14="http://schemas.microsoft.com/office/powerpoint/2010/main" val="30527490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Government users are encouraged to sign in with Google if their agency supports it. Otherwise, you can create a local SFTool account. </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62</a:t>
            </a:fld>
            <a:endParaRPr lang="en-US"/>
          </a:p>
        </p:txBody>
      </p:sp>
    </p:spTree>
    <p:extLst>
      <p:ext uri="{BB962C8B-B14F-4D97-AF65-F5344CB8AC3E}">
        <p14:creationId xmlns:p14="http://schemas.microsoft.com/office/powerpoint/2010/main" val="40544657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logged in, click ‘START FEDSAT’…</a:t>
            </a:r>
          </a:p>
        </p:txBody>
      </p:sp>
      <p:sp>
        <p:nvSpPr>
          <p:cNvPr id="4" name="Slide Number Placeholder 3"/>
          <p:cNvSpPr>
            <a:spLocks noGrp="1"/>
          </p:cNvSpPr>
          <p:nvPr>
            <p:ph type="sldNum" sz="quarter" idx="10"/>
          </p:nvPr>
        </p:nvSpPr>
        <p:spPr/>
        <p:txBody>
          <a:bodyPr/>
          <a:lstStyle/>
          <a:p>
            <a:fld id="{03DAF1E8-AFE4-4F24-B694-81BAF2E6E7AA}" type="slidenum">
              <a:rPr lang="en-US" smtClean="0"/>
              <a:t>63</a:t>
            </a:fld>
            <a:endParaRPr lang="en-US"/>
          </a:p>
        </p:txBody>
      </p:sp>
    </p:spTree>
    <p:extLst>
      <p:ext uri="{BB962C8B-B14F-4D97-AF65-F5344CB8AC3E}">
        <p14:creationId xmlns:p14="http://schemas.microsoft.com/office/powerpoint/2010/main" val="41288344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take you to the FEDSAT dashboard, where you can track your progress. If you have any questions about taking the assessment</a:t>
            </a:r>
            <a:r>
              <a:rPr lang="en-US" baseline="0" dirty="0"/>
              <a:t>, check out the User Guide.</a:t>
            </a:r>
          </a:p>
          <a:p>
            <a:endParaRPr lang="en-US" baseline="0" dirty="0"/>
          </a:p>
          <a:p>
            <a:r>
              <a:rPr lang="en-US" dirty="0"/>
              <a:t>If you are a government user with an Accelerate</a:t>
            </a:r>
            <a:r>
              <a:rPr lang="en-US" baseline="0" dirty="0"/>
              <a:t> FM </a:t>
            </a:r>
            <a:r>
              <a:rPr lang="en-US" dirty="0"/>
              <a:t>account</a:t>
            </a:r>
            <a:r>
              <a:rPr lang="en-US" baseline="0" dirty="0"/>
              <a:t>, get started by clicking the “Earn Credit” button to pass out of portions of FEDSAT based on your credentials.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64</a:t>
            </a:fld>
            <a:endParaRPr lang="en-US"/>
          </a:p>
        </p:txBody>
      </p:sp>
    </p:spTree>
    <p:extLst>
      <p:ext uri="{BB962C8B-B14F-4D97-AF65-F5344CB8AC3E}">
        <p14:creationId xmlns:p14="http://schemas.microsoft.com/office/powerpoint/2010/main" val="31735642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earn credit button will take you to a form to link your account with Accelerate FM. Just enter the email address you used on Accelerate FM, confirm it, and click to link the account. Then go back to the dashboard.</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65</a:t>
            </a:fld>
            <a:endParaRPr lang="en-US"/>
          </a:p>
        </p:txBody>
      </p:sp>
    </p:spTree>
    <p:extLst>
      <p:ext uri="{BB962C8B-B14F-4D97-AF65-F5344CB8AC3E}">
        <p14:creationId xmlns:p14="http://schemas.microsoft.com/office/powerpoint/2010/main" val="41397517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the dashboard, you’ll see how much of the assessment your credentials have fulfilled. Get started on the rest by clicking the “Take Assessment” button.</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66</a:t>
            </a:fld>
            <a:endParaRPr lang="en-US"/>
          </a:p>
        </p:txBody>
      </p:sp>
    </p:spTree>
    <p:extLst>
      <p:ext uri="{BB962C8B-B14F-4D97-AF65-F5344CB8AC3E}">
        <p14:creationId xmlns:p14="http://schemas.microsoft.com/office/powerpoint/2010/main" val="41430831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now</a:t>
            </a:r>
            <a:r>
              <a:rPr lang="en-US" baseline="0" dirty="0"/>
              <a:t> see the assessment listing screen. The credits you earned by linking with Accelerate FM will appear as the smaller circle on each card, while your overall progress on the section appears in the main circle. From this screen, you can also explore learning resources by section. To continue the assessment, click the “continue” or “start” button at the bottom right of each card.</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67</a:t>
            </a:fld>
            <a:endParaRPr lang="en-US"/>
          </a:p>
        </p:txBody>
      </p:sp>
    </p:spTree>
    <p:extLst>
      <p:ext uri="{BB962C8B-B14F-4D97-AF65-F5344CB8AC3E}">
        <p14:creationId xmlns:p14="http://schemas.microsoft.com/office/powerpoint/2010/main" val="10194437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assessment consists of a series</a:t>
            </a:r>
            <a:r>
              <a:rPr lang="en-US" baseline="0" dirty="0"/>
              <a:t> of multiple choice questions. If you don’t know the answer, you can click the help button in the upper right of each question to read more about the topic.</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68</a:t>
            </a:fld>
            <a:endParaRPr lang="en-US"/>
          </a:p>
        </p:txBody>
      </p:sp>
    </p:spTree>
    <p:extLst>
      <p:ext uri="{BB962C8B-B14F-4D97-AF65-F5344CB8AC3E}">
        <p14:creationId xmlns:p14="http://schemas.microsoft.com/office/powerpoint/2010/main" val="5259857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you finish a section, you’ll see your score. You need to answer 70% correct to pass, but you can retry the questions you missed as many times as you need. On this screen, you’ll also see the learning resources related to the questions you missed.</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69</a:t>
            </a:fld>
            <a:endParaRPr lang="en-US"/>
          </a:p>
        </p:txBody>
      </p:sp>
    </p:spTree>
    <p:extLst>
      <p:ext uri="{BB962C8B-B14F-4D97-AF65-F5344CB8AC3E}">
        <p14:creationId xmlns:p14="http://schemas.microsoft.com/office/powerpoint/2010/main" val="1511142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User Guide walks users through the </a:t>
            </a:r>
            <a:r>
              <a:rPr lang="en-US" dirty="0" err="1"/>
              <a:t>SFTool</a:t>
            </a:r>
            <a:r>
              <a:rPr lang="en-US" dirty="0"/>
              <a:t> features and resources that can assist with their project responsibilities. </a:t>
            </a:r>
          </a:p>
        </p:txBody>
      </p:sp>
      <p:sp>
        <p:nvSpPr>
          <p:cNvPr id="4" name="Slide Number Placeholder 3"/>
          <p:cNvSpPr>
            <a:spLocks noGrp="1"/>
          </p:cNvSpPr>
          <p:nvPr>
            <p:ph type="sldNum" sz="quarter" idx="5"/>
          </p:nvPr>
        </p:nvSpPr>
        <p:spPr/>
        <p:txBody>
          <a:bodyPr/>
          <a:lstStyle/>
          <a:p>
            <a:fld id="{03DAF1E8-AFE4-4F24-B694-81BAF2E6E7AA}" type="slidenum">
              <a:rPr lang="en-US" smtClean="0"/>
              <a:t>7</a:t>
            </a:fld>
            <a:endParaRPr lang="en-US"/>
          </a:p>
        </p:txBody>
      </p:sp>
    </p:spTree>
    <p:extLst>
      <p:ext uri="{BB962C8B-B14F-4D97-AF65-F5344CB8AC3E}">
        <p14:creationId xmlns:p14="http://schemas.microsoft.com/office/powerpoint/2010/main" val="16571014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you’ve completed</a:t>
            </a:r>
            <a:r>
              <a:rPr lang="en-US" baseline="0" dirty="0"/>
              <a:t> the assessment, return to the dashboard to claim your certificate. If you linked your account to Accelerate FM, it will automatically update to reflect your completion.</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70</a:t>
            </a:fld>
            <a:endParaRPr lang="en-US"/>
          </a:p>
        </p:txBody>
      </p:sp>
    </p:spTree>
    <p:extLst>
      <p:ext uri="{BB962C8B-B14F-4D97-AF65-F5344CB8AC3E}">
        <p14:creationId xmlns:p14="http://schemas.microsoft.com/office/powerpoint/2010/main" val="11348844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if you’re building your own app, your developers can use the SFTool</a:t>
            </a:r>
            <a:r>
              <a:rPr lang="en-US" baseline="0" dirty="0"/>
              <a:t> API to access content directly. Just look for the “Developer” link in the footer of every page.</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71</a:t>
            </a:fld>
            <a:endParaRPr lang="en-US"/>
          </a:p>
        </p:txBody>
      </p:sp>
    </p:spTree>
    <p:extLst>
      <p:ext uri="{BB962C8B-B14F-4D97-AF65-F5344CB8AC3E}">
        <p14:creationId xmlns:p14="http://schemas.microsoft.com/office/powerpoint/2010/main" val="33838569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the footer to sign up for the SFTool Newsletter and follow SFTool on Social Media!</a:t>
            </a:r>
          </a:p>
          <a:p>
            <a:r>
              <a:rPr lang="en-US" dirty="0"/>
              <a:t>LinkedIn: https://www.linkedin.com/company/sftool/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X: https://x.com/sftool</a:t>
            </a:r>
          </a:p>
          <a:p>
            <a:r>
              <a:rPr lang="en-US" dirty="0"/>
              <a:t>Facebook: https://www.facebook.com/SFTool/</a:t>
            </a:r>
          </a:p>
          <a:p>
            <a:r>
              <a:rPr lang="en-US" dirty="0"/>
              <a:t>Pinterest: https://www.pinterest.com/sftool/</a:t>
            </a:r>
          </a:p>
        </p:txBody>
      </p:sp>
      <p:sp>
        <p:nvSpPr>
          <p:cNvPr id="4" name="Slide Number Placeholder 3"/>
          <p:cNvSpPr>
            <a:spLocks noGrp="1"/>
          </p:cNvSpPr>
          <p:nvPr>
            <p:ph type="sldNum" sz="quarter" idx="5"/>
          </p:nvPr>
        </p:nvSpPr>
        <p:spPr/>
        <p:txBody>
          <a:bodyPr/>
          <a:lstStyle/>
          <a:p>
            <a:fld id="{03DAF1E8-AFE4-4F24-B694-81BAF2E6E7AA}" type="slidenum">
              <a:rPr lang="en-US" smtClean="0"/>
              <a:t>72</a:t>
            </a:fld>
            <a:endParaRPr lang="en-US"/>
          </a:p>
        </p:txBody>
      </p:sp>
    </p:spTree>
    <p:extLst>
      <p:ext uri="{BB962C8B-B14F-4D97-AF65-F5344CB8AC3E}">
        <p14:creationId xmlns:p14="http://schemas.microsoft.com/office/powerpoint/2010/main" val="2188877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a:t>
            </a:r>
            <a:r>
              <a:rPr lang="en-US" baseline="0" dirty="0"/>
              <a:t>quickly find the major tools, visit the Helpful Tools page. </a:t>
            </a:r>
            <a:r>
              <a:rPr lang="en-US" dirty="0"/>
              <a:t>Otherwise, you can start by exploring each</a:t>
            </a:r>
            <a:r>
              <a:rPr lang="en-US" baseline="0" dirty="0"/>
              <a:t> section using the top tabs…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8</a:t>
            </a:fld>
            <a:endParaRPr lang="en-US"/>
          </a:p>
        </p:txBody>
      </p:sp>
    </p:spTree>
    <p:extLst>
      <p:ext uri="{BB962C8B-B14F-4D97-AF65-F5344CB8AC3E}">
        <p14:creationId xmlns:p14="http://schemas.microsoft.com/office/powerpoint/2010/main" val="2200744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Learn section, you can read descriptions, tips, and case studies about everything from water efficiency to plug load reduction. You can also view legislation and understand the impact of policy on sustainability.</a:t>
            </a:r>
          </a:p>
        </p:txBody>
      </p:sp>
      <p:sp>
        <p:nvSpPr>
          <p:cNvPr id="4" name="Slide Number Placeholder 3"/>
          <p:cNvSpPr>
            <a:spLocks noGrp="1"/>
          </p:cNvSpPr>
          <p:nvPr>
            <p:ph type="sldNum" sz="quarter" idx="10"/>
          </p:nvPr>
        </p:nvSpPr>
        <p:spPr/>
        <p:txBody>
          <a:bodyPr/>
          <a:lstStyle/>
          <a:p>
            <a:fld id="{03DAF1E8-AFE4-4F24-B694-81BAF2E6E7AA}" type="slidenum">
              <a:rPr lang="en-US" smtClean="0"/>
              <a:t>9</a:t>
            </a:fld>
            <a:endParaRPr lang="en-US"/>
          </a:p>
        </p:txBody>
      </p:sp>
    </p:spTree>
    <p:extLst>
      <p:ext uri="{BB962C8B-B14F-4D97-AF65-F5344CB8AC3E}">
        <p14:creationId xmlns:p14="http://schemas.microsoft.com/office/powerpoint/2010/main" val="2501199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02/2025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145461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02/2025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644283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02/2025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538636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9pPr>
          </a:lstStyle>
          <a:p>
            <a:endParaRPr/>
          </a:p>
        </p:txBody>
      </p:sp>
      <p:sp>
        <p:nvSpPr>
          <p:cNvPr id="64" name="Google Shape;64;p15"/>
          <p:cNvSpPr txBox="1">
            <a:spLocks noGrp="1"/>
          </p:cNvSpPr>
          <p:nvPr>
            <p:ph type="body" idx="1"/>
          </p:nvPr>
        </p:nvSpPr>
        <p:spPr>
          <a:xfrm>
            <a:off x="415600" y="1536633"/>
            <a:ext cx="5333200" cy="4555200"/>
          </a:xfrm>
          <a:prstGeom prst="rect">
            <a:avLst/>
          </a:prstGeom>
          <a:noFill/>
          <a:ln>
            <a:noFill/>
          </a:ln>
        </p:spPr>
        <p:txBody>
          <a:bodyPr spcFirstLastPara="1" wrap="square" lIns="68575" tIns="68575" rIns="68575" bIns="68575" anchor="t" anchorCtr="0">
            <a:noAutofit/>
          </a:bodyPr>
          <a:lstStyle>
            <a:lvl1pPr marL="609585" marR="0" lvl="0" indent="-397923" algn="l" rtl="0">
              <a:lnSpc>
                <a:spcPct val="115000"/>
              </a:lnSpc>
              <a:spcBef>
                <a:spcPts val="0"/>
              </a:spcBef>
              <a:spcAft>
                <a:spcPts val="0"/>
              </a:spcAft>
              <a:buClr>
                <a:schemeClr val="dk2"/>
              </a:buClr>
              <a:buSzPts val="1100"/>
              <a:buFont typeface="Arial"/>
              <a:buChar char="●"/>
              <a:defRPr sz="1867" b="0" i="0" u="none" strike="noStrike" cap="none">
                <a:solidFill>
                  <a:schemeClr val="dk2"/>
                </a:solidFill>
                <a:latin typeface="Arial"/>
                <a:ea typeface="Arial"/>
                <a:cs typeface="Arial"/>
                <a:sym typeface="Arial"/>
              </a:defRPr>
            </a:lvl1pPr>
            <a:lvl2pPr marL="1219170" marR="0" lvl="1"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2pPr>
            <a:lvl3pPr marL="1828754" marR="0" lvl="2"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3pPr>
            <a:lvl4pPr marL="2438339" marR="0" lvl="3"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4pPr>
            <a:lvl5pPr marL="3047924" marR="0" lvl="4"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5pPr>
            <a:lvl6pPr marL="3657509" marR="0" lvl="5"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6pPr>
            <a:lvl7pPr marL="4267093" marR="0" lvl="6"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7pPr>
            <a:lvl8pPr marL="4876678" marR="0" lvl="7"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8pPr>
            <a:lvl9pPr marL="5486263" marR="0" lvl="8" indent="-380990" algn="l" rtl="0">
              <a:lnSpc>
                <a:spcPct val="115000"/>
              </a:lnSpc>
              <a:spcBef>
                <a:spcPts val="2133"/>
              </a:spcBef>
              <a:spcAft>
                <a:spcPts val="2133"/>
              </a:spcAft>
              <a:buClr>
                <a:schemeClr val="dk2"/>
              </a:buClr>
              <a:buSzPts val="9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65" name="Google Shape;65;p15"/>
          <p:cNvSpPr txBox="1">
            <a:spLocks noGrp="1"/>
          </p:cNvSpPr>
          <p:nvPr>
            <p:ph type="body" idx="2"/>
          </p:nvPr>
        </p:nvSpPr>
        <p:spPr>
          <a:xfrm>
            <a:off x="6443200" y="1536633"/>
            <a:ext cx="5333200" cy="4555200"/>
          </a:xfrm>
          <a:prstGeom prst="rect">
            <a:avLst/>
          </a:prstGeom>
          <a:noFill/>
          <a:ln>
            <a:noFill/>
          </a:ln>
        </p:spPr>
        <p:txBody>
          <a:bodyPr spcFirstLastPara="1" wrap="square" lIns="68575" tIns="68575" rIns="68575" bIns="68575" anchor="t" anchorCtr="0">
            <a:noAutofit/>
          </a:bodyPr>
          <a:lstStyle>
            <a:lvl1pPr marL="609585" marR="0" lvl="0" indent="-397923" algn="l" rtl="0">
              <a:lnSpc>
                <a:spcPct val="115000"/>
              </a:lnSpc>
              <a:spcBef>
                <a:spcPts val="0"/>
              </a:spcBef>
              <a:spcAft>
                <a:spcPts val="0"/>
              </a:spcAft>
              <a:buClr>
                <a:schemeClr val="dk2"/>
              </a:buClr>
              <a:buSzPts val="1100"/>
              <a:buFont typeface="Arial"/>
              <a:buChar char="●"/>
              <a:defRPr sz="1867" b="0" i="0" u="none" strike="noStrike" cap="none">
                <a:solidFill>
                  <a:schemeClr val="dk2"/>
                </a:solidFill>
                <a:latin typeface="Arial"/>
                <a:ea typeface="Arial"/>
                <a:cs typeface="Arial"/>
                <a:sym typeface="Arial"/>
              </a:defRPr>
            </a:lvl1pPr>
            <a:lvl2pPr marL="1219170" marR="0" lvl="1"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2pPr>
            <a:lvl3pPr marL="1828754" marR="0" lvl="2"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3pPr>
            <a:lvl4pPr marL="2438339" marR="0" lvl="3"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4pPr>
            <a:lvl5pPr marL="3047924" marR="0" lvl="4"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5pPr>
            <a:lvl6pPr marL="3657509" marR="0" lvl="5"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6pPr>
            <a:lvl7pPr marL="4267093" marR="0" lvl="6"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7pPr>
            <a:lvl8pPr marL="4876678" marR="0" lvl="7"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8pPr>
            <a:lvl9pPr marL="5486263" marR="0" lvl="8" indent="-380990" algn="l" rtl="0">
              <a:lnSpc>
                <a:spcPct val="115000"/>
              </a:lnSpc>
              <a:spcBef>
                <a:spcPts val="2133"/>
              </a:spcBef>
              <a:spcAft>
                <a:spcPts val="2133"/>
              </a:spcAft>
              <a:buClr>
                <a:schemeClr val="dk2"/>
              </a:buClr>
              <a:buSzPts val="9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66" name="Google Shape;66;p15"/>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9430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
        <p:nvSpPr>
          <p:cNvPr id="7" name="Date Placeholder 3"/>
          <p:cNvSpPr>
            <a:spLocks noGrp="1"/>
          </p:cNvSpPr>
          <p:nvPr>
            <p:ph type="dt" sz="half" idx="2"/>
          </p:nvPr>
        </p:nvSpPr>
        <p:spPr>
          <a:xfrm>
            <a:off x="9448800" y="64783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02/2025</a:t>
            </a:r>
          </a:p>
        </p:txBody>
      </p:sp>
    </p:spTree>
    <p:extLst>
      <p:ext uri="{BB962C8B-B14F-4D97-AF65-F5344CB8AC3E}">
        <p14:creationId xmlns:p14="http://schemas.microsoft.com/office/powerpoint/2010/main" val="3181862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dirty="0"/>
              <a:t>02/2025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83300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02/2025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33627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02/2025</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409431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02/2025</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306078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02/2025</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94288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02/2025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1135347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02/2025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1619069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48800" y="64783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02/2025</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9D11A-06B3-41CE-98F5-97DAAA04107C}" type="slidenum">
              <a:rPr lang="en-US" smtClean="0"/>
              <a:t>‹#›</a:t>
            </a:fld>
            <a:endParaRPr lang="en-US"/>
          </a:p>
        </p:txBody>
      </p:sp>
    </p:spTree>
    <p:extLst>
      <p:ext uri="{BB962C8B-B14F-4D97-AF65-F5344CB8AC3E}">
        <p14:creationId xmlns:p14="http://schemas.microsoft.com/office/powerpoint/2010/main" val="28847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ftool@gsa.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vimeo.com/168370378?autoplay=1"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a:bodyPr>
          <a:lstStyle/>
          <a:p>
            <a:pPr marL="0" indent="0">
              <a:buNone/>
            </a:pPr>
            <a:r>
              <a:rPr lang="en-US" dirty="0"/>
              <a:t>Thanks for downloading the SFTool briefing deck! This deck can help you share SFTool with your friends and colleagues.</a:t>
            </a:r>
          </a:p>
          <a:p>
            <a:pPr marL="0" indent="0">
              <a:buNone/>
            </a:pPr>
            <a:r>
              <a:rPr lang="en-US" dirty="0"/>
              <a:t>The slides highlight all the major features of SFTool, but you can just use the ones you need. And don’t hesitate to reach out with any questions!</a:t>
            </a:r>
          </a:p>
          <a:p>
            <a:pPr marL="5029200" indent="0">
              <a:buNone/>
            </a:pPr>
            <a:r>
              <a:rPr lang="en-US" dirty="0"/>
              <a:t>Thanks,</a:t>
            </a:r>
          </a:p>
          <a:p>
            <a:pPr marL="5029200" indent="0">
              <a:buNone/>
            </a:pPr>
            <a:r>
              <a:rPr lang="en-US" dirty="0"/>
              <a:t>The SFTool Team</a:t>
            </a:r>
          </a:p>
          <a:p>
            <a:pPr marL="5029200" indent="0">
              <a:buNone/>
            </a:pPr>
            <a:r>
              <a:rPr lang="en-US" dirty="0">
                <a:hlinkClick r:id="rId3"/>
              </a:rPr>
              <a:t>sftool@gsa.gov</a:t>
            </a:r>
            <a:endParaRPr lang="en-US" dirty="0"/>
          </a:p>
        </p:txBody>
      </p:sp>
      <p:sp>
        <p:nvSpPr>
          <p:cNvPr id="4" name="Date Placeholder 3"/>
          <p:cNvSpPr>
            <a:spLocks noGrp="1"/>
          </p:cNvSpPr>
          <p:nvPr>
            <p:ph type="dt" sz="half" idx="2"/>
          </p:nvPr>
        </p:nvSpPr>
        <p:spPr>
          <a:xfrm>
            <a:off x="11138647" y="6486712"/>
            <a:ext cx="1053353" cy="371288"/>
          </a:xfrm>
        </p:spPr>
        <p:txBody>
          <a:bodyPr/>
          <a:lstStyle/>
          <a:p>
            <a:r>
              <a:rPr lang="en-US" dirty="0"/>
              <a:t>02/2025</a:t>
            </a:r>
          </a:p>
        </p:txBody>
      </p:sp>
      <p:sp>
        <p:nvSpPr>
          <p:cNvPr id="5" name="TextBox 4"/>
          <p:cNvSpPr txBox="1"/>
          <p:nvPr/>
        </p:nvSpPr>
        <p:spPr>
          <a:xfrm>
            <a:off x="3016624" y="6078071"/>
            <a:ext cx="6158753" cy="461665"/>
          </a:xfrm>
          <a:prstGeom prst="rect">
            <a:avLst/>
          </a:prstGeom>
          <a:noFill/>
        </p:spPr>
        <p:txBody>
          <a:bodyPr wrap="square" rtlCol="0">
            <a:spAutoFit/>
          </a:bodyPr>
          <a:lstStyle/>
          <a:p>
            <a:pPr algn="ctr"/>
            <a:r>
              <a:rPr lang="en-US" sz="2400" b="1" dirty="0"/>
              <a:t>Please delete this slide before presenting.</a:t>
            </a:r>
          </a:p>
        </p:txBody>
      </p:sp>
    </p:spTree>
    <p:extLst>
      <p:ext uri="{BB962C8B-B14F-4D97-AF65-F5344CB8AC3E}">
        <p14:creationId xmlns:p14="http://schemas.microsoft.com/office/powerpoint/2010/main" val="2825773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6" name="Google Shape;176;p36"/>
          <p:cNvSpPr txBox="1"/>
          <p:nvPr/>
        </p:nvSpPr>
        <p:spPr>
          <a:xfrm>
            <a:off x="110399" y="0"/>
            <a:ext cx="11976779" cy="667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3067" b="1" dirty="0">
                <a:solidFill>
                  <a:srgbClr val="009900"/>
                </a:solidFill>
              </a:rPr>
              <a:t>LEARN</a:t>
            </a:r>
            <a:endParaRPr sz="2800" b="1" dirty="0">
              <a:solidFill>
                <a:srgbClr val="009900"/>
              </a:solidFill>
              <a:latin typeface="Arial"/>
              <a:ea typeface="Arial"/>
              <a:cs typeface="Arial"/>
              <a:sym typeface="Arial"/>
            </a:endParaRPr>
          </a:p>
        </p:txBody>
      </p:sp>
      <p:sp>
        <p:nvSpPr>
          <p:cNvPr id="3" name="Date Placeholder 3">
            <a:extLst>
              <a:ext uri="{FF2B5EF4-FFF2-40B4-BE49-F238E27FC236}">
                <a16:creationId xmlns:a16="http://schemas.microsoft.com/office/drawing/2014/main" id="{096B2028-A9EB-1580-0269-2CDA883B1DFB}"/>
              </a:ext>
            </a:extLst>
          </p:cNvPr>
          <p:cNvSpPr txBox="1">
            <a:spLocks/>
          </p:cNvSpPr>
          <p:nvPr/>
        </p:nvSpPr>
        <p:spPr>
          <a:xfrm>
            <a:off x="9448800" y="6467649"/>
            <a:ext cx="2743200" cy="365125"/>
          </a:xfrm>
          <a:prstGeom prst="rect">
            <a:avLst/>
          </a:prstGeom>
        </p:spPr>
        <p:txBody>
          <a:bodyPr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898989"/>
                </a:solidFill>
              </a:rPr>
              <a:t>02/2025</a:t>
            </a:r>
          </a:p>
        </p:txBody>
      </p:sp>
      <p:pic>
        <p:nvPicPr>
          <p:cNvPr id="8" name="Picture 7">
            <a:extLst>
              <a:ext uri="{FF2B5EF4-FFF2-40B4-BE49-F238E27FC236}">
                <a16:creationId xmlns:a16="http://schemas.microsoft.com/office/drawing/2014/main" id="{F914917A-EBDD-06F9-F9F4-46654FF368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3330" y="778254"/>
            <a:ext cx="5888265" cy="3611656"/>
          </a:xfrm>
          <a:prstGeom prst="rect">
            <a:avLst/>
          </a:prstGeom>
        </p:spPr>
      </p:pic>
      <p:pic>
        <p:nvPicPr>
          <p:cNvPr id="10" name="Picture 9">
            <a:extLst>
              <a:ext uri="{FF2B5EF4-FFF2-40B4-BE49-F238E27FC236}">
                <a16:creationId xmlns:a16="http://schemas.microsoft.com/office/drawing/2014/main" id="{73A7C50A-A81B-3EFC-176C-553DD45169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941" y="766673"/>
            <a:ext cx="5849729" cy="3634817"/>
          </a:xfrm>
          <a:prstGeom prst="rect">
            <a:avLst/>
          </a:prstGeom>
        </p:spPr>
      </p:pic>
      <p:pic>
        <p:nvPicPr>
          <p:cNvPr id="12" name="Picture 11">
            <a:extLst>
              <a:ext uri="{FF2B5EF4-FFF2-40B4-BE49-F238E27FC236}">
                <a16:creationId xmlns:a16="http://schemas.microsoft.com/office/drawing/2014/main" id="{58A6704C-75DD-A1D5-28BF-4120B49373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7637" y="4500565"/>
            <a:ext cx="3582109" cy="2225859"/>
          </a:xfrm>
          <a:prstGeom prst="rect">
            <a:avLst/>
          </a:prstGeom>
        </p:spPr>
      </p:pic>
      <p:pic>
        <p:nvPicPr>
          <p:cNvPr id="14" name="Picture 13">
            <a:extLst>
              <a:ext uri="{FF2B5EF4-FFF2-40B4-BE49-F238E27FC236}">
                <a16:creationId xmlns:a16="http://schemas.microsoft.com/office/drawing/2014/main" id="{E1F26393-CCAD-E709-4B47-0C59308531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09318" y="4500563"/>
            <a:ext cx="3582109" cy="2239877"/>
          </a:xfrm>
          <a:prstGeom prst="rect">
            <a:avLst/>
          </a:prstGeom>
        </p:spPr>
      </p:pic>
      <p:pic>
        <p:nvPicPr>
          <p:cNvPr id="16" name="Picture 15">
            <a:extLst>
              <a:ext uri="{FF2B5EF4-FFF2-40B4-BE49-F238E27FC236}">
                <a16:creationId xmlns:a16="http://schemas.microsoft.com/office/drawing/2014/main" id="{E90869F0-AB95-1AF2-A05A-F6496B700F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02509" y="4500563"/>
            <a:ext cx="3602152" cy="222585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6" name="Google Shape;196;p38"/>
          <p:cNvPicPr preferRelativeResize="0"/>
          <p:nvPr/>
        </p:nvPicPr>
        <p:blipFill>
          <a:blip r:embed="rId3">
            <a:alphaModFix/>
          </a:blip>
          <a:stretch>
            <a:fillRect/>
          </a:stretch>
        </p:blipFill>
        <p:spPr>
          <a:xfrm>
            <a:off x="8607601" y="1153945"/>
            <a:ext cx="3238500" cy="2447925"/>
          </a:xfrm>
          <a:prstGeom prst="rect">
            <a:avLst/>
          </a:prstGeom>
          <a:noFill/>
          <a:ln>
            <a:noFill/>
          </a:ln>
        </p:spPr>
      </p:pic>
      <p:pic>
        <p:nvPicPr>
          <p:cNvPr id="197" name="Google Shape;197;p38"/>
          <p:cNvPicPr preferRelativeResize="0"/>
          <p:nvPr/>
        </p:nvPicPr>
        <p:blipFill>
          <a:blip r:embed="rId4">
            <a:alphaModFix/>
          </a:blip>
          <a:stretch>
            <a:fillRect/>
          </a:stretch>
        </p:blipFill>
        <p:spPr>
          <a:xfrm>
            <a:off x="152401" y="988188"/>
            <a:ext cx="8302799" cy="5394428"/>
          </a:xfrm>
          <a:prstGeom prst="rect">
            <a:avLst/>
          </a:prstGeom>
          <a:noFill/>
          <a:ln>
            <a:noFill/>
          </a:ln>
        </p:spPr>
      </p:pic>
      <p:pic>
        <p:nvPicPr>
          <p:cNvPr id="198" name="Google Shape;198;p38"/>
          <p:cNvPicPr preferRelativeResize="0"/>
          <p:nvPr/>
        </p:nvPicPr>
        <p:blipFill>
          <a:blip r:embed="rId5">
            <a:alphaModFix/>
          </a:blip>
          <a:stretch>
            <a:fillRect/>
          </a:stretch>
        </p:blipFill>
        <p:spPr>
          <a:xfrm>
            <a:off x="8607601" y="4299988"/>
            <a:ext cx="3420700" cy="1197233"/>
          </a:xfrm>
          <a:prstGeom prst="rect">
            <a:avLst/>
          </a:prstGeom>
          <a:noFill/>
          <a:ln>
            <a:noFill/>
          </a:ln>
        </p:spPr>
      </p:pic>
      <p:pic>
        <p:nvPicPr>
          <p:cNvPr id="199" name="Google Shape;199;p38"/>
          <p:cNvPicPr preferRelativeResize="0"/>
          <p:nvPr/>
        </p:nvPicPr>
        <p:blipFill>
          <a:blip r:embed="rId6">
            <a:alphaModFix/>
          </a:blip>
          <a:stretch>
            <a:fillRect/>
          </a:stretch>
        </p:blipFill>
        <p:spPr>
          <a:xfrm>
            <a:off x="8607599" y="3971372"/>
            <a:ext cx="2536612" cy="284812"/>
          </a:xfrm>
          <a:prstGeom prst="rect">
            <a:avLst/>
          </a:prstGeom>
          <a:noFill/>
          <a:ln>
            <a:noFill/>
          </a:ln>
        </p:spPr>
      </p:pic>
      <p:sp>
        <p:nvSpPr>
          <p:cNvPr id="2" name="Google Shape;176;p36">
            <a:extLst>
              <a:ext uri="{FF2B5EF4-FFF2-40B4-BE49-F238E27FC236}">
                <a16:creationId xmlns:a16="http://schemas.microsoft.com/office/drawing/2014/main" id="{E42B4CF5-42A9-0737-1F21-9FB6B4D35031}"/>
              </a:ext>
            </a:extLst>
          </p:cNvPr>
          <p:cNvSpPr txBox="1"/>
          <p:nvPr/>
        </p:nvSpPr>
        <p:spPr>
          <a:xfrm>
            <a:off x="110399" y="0"/>
            <a:ext cx="11976779" cy="667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3067" b="1" dirty="0">
                <a:solidFill>
                  <a:srgbClr val="009900"/>
                </a:solidFill>
              </a:rPr>
              <a:t>LEARN – Electric Vehicle Supply Equipment</a:t>
            </a:r>
            <a:endParaRPr sz="2800" b="1" dirty="0">
              <a:solidFill>
                <a:srgbClr val="009900"/>
              </a:solidFill>
              <a:latin typeface="Arial"/>
              <a:ea typeface="Arial"/>
              <a:cs typeface="Arial"/>
              <a:sym typeface="Arial"/>
            </a:endParaRPr>
          </a:p>
        </p:txBody>
      </p:sp>
      <p:sp>
        <p:nvSpPr>
          <p:cNvPr id="3" name="Date Placeholder 3">
            <a:extLst>
              <a:ext uri="{FF2B5EF4-FFF2-40B4-BE49-F238E27FC236}">
                <a16:creationId xmlns:a16="http://schemas.microsoft.com/office/drawing/2014/main" id="{0D7A69DB-845F-B455-E6AC-35C2BFCAA980}"/>
              </a:ext>
            </a:extLst>
          </p:cNvPr>
          <p:cNvSpPr txBox="1">
            <a:spLocks/>
          </p:cNvSpPr>
          <p:nvPr/>
        </p:nvSpPr>
        <p:spPr>
          <a:xfrm>
            <a:off x="9448800" y="6467649"/>
            <a:ext cx="2743200" cy="365125"/>
          </a:xfrm>
          <a:prstGeom prst="rect">
            <a:avLst/>
          </a:prstGeom>
        </p:spPr>
        <p:txBody>
          <a:bodyPr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898989"/>
                </a:solidFill>
              </a:rPr>
              <a:t>02/2025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7"/>
          <p:cNvPicPr preferRelativeResize="0"/>
          <p:nvPr/>
        </p:nvPicPr>
        <p:blipFill>
          <a:blip r:embed="rId3">
            <a:alphaModFix/>
          </a:blip>
          <a:stretch>
            <a:fillRect/>
          </a:stretch>
        </p:blipFill>
        <p:spPr>
          <a:xfrm>
            <a:off x="-11" y="667613"/>
            <a:ext cx="9801225" cy="3533775"/>
          </a:xfrm>
          <a:prstGeom prst="rect">
            <a:avLst/>
          </a:prstGeom>
          <a:noFill/>
          <a:ln>
            <a:noFill/>
          </a:ln>
        </p:spPr>
      </p:pic>
      <p:pic>
        <p:nvPicPr>
          <p:cNvPr id="185" name="Google Shape;185;p37"/>
          <p:cNvPicPr preferRelativeResize="0"/>
          <p:nvPr/>
        </p:nvPicPr>
        <p:blipFill>
          <a:blip r:embed="rId4">
            <a:alphaModFix/>
          </a:blip>
          <a:stretch>
            <a:fillRect/>
          </a:stretch>
        </p:blipFill>
        <p:spPr>
          <a:xfrm>
            <a:off x="51801" y="2507225"/>
            <a:ext cx="6650799" cy="4094776"/>
          </a:xfrm>
          <a:prstGeom prst="rect">
            <a:avLst/>
          </a:prstGeom>
          <a:noFill/>
          <a:ln>
            <a:noFill/>
          </a:ln>
        </p:spPr>
      </p:pic>
      <p:pic>
        <p:nvPicPr>
          <p:cNvPr id="186" name="Google Shape;186;p37"/>
          <p:cNvPicPr preferRelativeResize="0"/>
          <p:nvPr/>
        </p:nvPicPr>
        <p:blipFill>
          <a:blip r:embed="rId5">
            <a:alphaModFix/>
          </a:blip>
          <a:stretch>
            <a:fillRect/>
          </a:stretch>
        </p:blipFill>
        <p:spPr>
          <a:xfrm>
            <a:off x="6856112" y="4555200"/>
            <a:ext cx="2085987" cy="1239373"/>
          </a:xfrm>
          <a:prstGeom prst="rect">
            <a:avLst/>
          </a:prstGeom>
          <a:noFill/>
          <a:ln>
            <a:noFill/>
          </a:ln>
        </p:spPr>
      </p:pic>
      <p:pic>
        <p:nvPicPr>
          <p:cNvPr id="187" name="Google Shape;187;p37"/>
          <p:cNvPicPr preferRelativeResize="0"/>
          <p:nvPr/>
        </p:nvPicPr>
        <p:blipFill>
          <a:blip r:embed="rId6">
            <a:alphaModFix/>
          </a:blip>
          <a:stretch>
            <a:fillRect/>
          </a:stretch>
        </p:blipFill>
        <p:spPr>
          <a:xfrm>
            <a:off x="9095626" y="5601863"/>
            <a:ext cx="2714625" cy="1000125"/>
          </a:xfrm>
          <a:prstGeom prst="rect">
            <a:avLst/>
          </a:prstGeom>
          <a:noFill/>
          <a:ln>
            <a:noFill/>
          </a:ln>
        </p:spPr>
      </p:pic>
      <p:sp>
        <p:nvSpPr>
          <p:cNvPr id="4" name="Google Shape;176;p36">
            <a:extLst>
              <a:ext uri="{FF2B5EF4-FFF2-40B4-BE49-F238E27FC236}">
                <a16:creationId xmlns:a16="http://schemas.microsoft.com/office/drawing/2014/main" id="{0F0973AE-9D73-9EEF-BE7E-443E403688E3}"/>
              </a:ext>
            </a:extLst>
          </p:cNvPr>
          <p:cNvSpPr txBox="1"/>
          <p:nvPr/>
        </p:nvSpPr>
        <p:spPr>
          <a:xfrm>
            <a:off x="110399" y="0"/>
            <a:ext cx="11976779" cy="667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3067" b="1" dirty="0">
                <a:solidFill>
                  <a:srgbClr val="009900"/>
                </a:solidFill>
              </a:rPr>
              <a:t>LEARN – Healthy Cleaning</a:t>
            </a:r>
            <a:endParaRPr sz="2800" b="1" dirty="0">
              <a:solidFill>
                <a:srgbClr val="009900"/>
              </a:solidFill>
              <a:latin typeface="Arial"/>
              <a:ea typeface="Arial"/>
              <a:cs typeface="Arial"/>
              <a:sym typeface="Arial"/>
            </a:endParaRPr>
          </a:p>
        </p:txBody>
      </p:sp>
      <p:sp>
        <p:nvSpPr>
          <p:cNvPr id="6" name="Date Placeholder 3">
            <a:extLst>
              <a:ext uri="{FF2B5EF4-FFF2-40B4-BE49-F238E27FC236}">
                <a16:creationId xmlns:a16="http://schemas.microsoft.com/office/drawing/2014/main" id="{4D1DF238-5B76-E7A1-005E-E18502BF3019}"/>
              </a:ext>
            </a:extLst>
          </p:cNvPr>
          <p:cNvSpPr txBox="1">
            <a:spLocks/>
          </p:cNvSpPr>
          <p:nvPr/>
        </p:nvSpPr>
        <p:spPr>
          <a:xfrm>
            <a:off x="9448800" y="6467649"/>
            <a:ext cx="2743200" cy="365125"/>
          </a:xfrm>
          <a:prstGeom prst="rect">
            <a:avLst/>
          </a:prstGeom>
        </p:spPr>
        <p:txBody>
          <a:bodyPr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898989"/>
                </a:solidFill>
              </a:rPr>
              <a:t>02/2025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1B2ADC-E975-8890-A637-98D27D52EC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a:extLst>
              <a:ext uri="{FF2B5EF4-FFF2-40B4-BE49-F238E27FC236}">
                <a16:creationId xmlns:a16="http://schemas.microsoft.com/office/drawing/2014/main" id="{6087006F-A78D-4181-B0CD-093E81EE7128}"/>
              </a:ext>
            </a:extLst>
          </p:cNvPr>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018817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02/2025</a:t>
            </a:r>
          </a:p>
        </p:txBody>
      </p:sp>
      <p:pic>
        <p:nvPicPr>
          <p:cNvPr id="7" name="Picture 6">
            <a:extLst>
              <a:ext uri="{FF2B5EF4-FFF2-40B4-BE49-F238E27FC236}">
                <a16:creationId xmlns:a16="http://schemas.microsoft.com/office/drawing/2014/main" id="{9F303D3B-2BED-3B66-4036-7650F1F7459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Tree>
    <p:extLst>
      <p:ext uri="{BB962C8B-B14F-4D97-AF65-F5344CB8AC3E}">
        <p14:creationId xmlns:p14="http://schemas.microsoft.com/office/powerpoint/2010/main" val="1911799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2EFF39-BB38-5D19-4CF3-8D4A573355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4" y="0"/>
            <a:ext cx="12195514" cy="6815667"/>
          </a:xfrm>
          <a:prstGeom prst="rect">
            <a:avLst/>
          </a:prstGeom>
        </p:spPr>
      </p:pic>
      <p:sp>
        <p:nvSpPr>
          <p:cNvPr id="3" name="Date Placeholder 2"/>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2920173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B32B8A-801A-CC83-ADE9-6ECEB8C693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Date Placeholder 1">
            <a:extLst>
              <a:ext uri="{FF2B5EF4-FFF2-40B4-BE49-F238E27FC236}">
                <a16:creationId xmlns:a16="http://schemas.microsoft.com/office/drawing/2014/main" id="{456A03E4-4234-4381-808D-516F50F56E57}"/>
              </a:ext>
            </a:extLst>
          </p:cNvPr>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742719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3E4D6D-731F-B822-2B2F-C043A0DC08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8" y="0"/>
            <a:ext cx="12192688" cy="6858000"/>
          </a:xfrm>
          <a:prstGeom prst="rect">
            <a:avLst/>
          </a:prstGeom>
        </p:spPr>
      </p:pic>
      <p:sp>
        <p:nvSpPr>
          <p:cNvPr id="2" name="Date Placeholder 1">
            <a:extLst>
              <a:ext uri="{FF2B5EF4-FFF2-40B4-BE49-F238E27FC236}">
                <a16:creationId xmlns:a16="http://schemas.microsoft.com/office/drawing/2014/main" id="{2811BF10-C6F3-4BAD-99CD-D7863B03DDE6}"/>
              </a:ext>
            </a:extLst>
          </p:cNvPr>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008309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3E7AFB-A21A-5442-9C33-00A5F1919B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BC1C7C8B-A350-4329-A0E1-420D8A29CE6A}"/>
              </a:ext>
            </a:extLst>
          </p:cNvPr>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145269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F8C0D-3514-459A-9528-C0E19D3625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28ACCB38-1E4A-4D89-9A38-57E6290292E3}"/>
              </a:ext>
            </a:extLst>
          </p:cNvPr>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472089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524000" y="3602038"/>
            <a:ext cx="9144000" cy="2666490"/>
          </a:xfrm>
        </p:spPr>
        <p:txBody>
          <a:bodyPr anchor="b"/>
          <a:lstStyle/>
          <a:p>
            <a:r>
              <a:rPr lang="en-US" dirty="0">
                <a:solidFill>
                  <a:schemeClr val="bg1"/>
                </a:solidFill>
              </a:rPr>
              <a:t>Presented by:</a:t>
            </a:r>
          </a:p>
          <a:p>
            <a:r>
              <a:rPr lang="en-US" dirty="0">
                <a:solidFill>
                  <a:schemeClr val="bg1"/>
                </a:solidFill>
              </a:rPr>
              <a:t>[Name]</a:t>
            </a:r>
          </a:p>
          <a:p>
            <a:r>
              <a:rPr lang="en-US" dirty="0">
                <a:solidFill>
                  <a:schemeClr val="bg1"/>
                </a:solidFill>
              </a:rPr>
              <a:t>[Date]</a:t>
            </a:r>
          </a:p>
        </p:txBody>
      </p:sp>
      <p:pic>
        <p:nvPicPr>
          <p:cNvPr id="2" name="Picture 2" descr="https://www.gsa.gov/resources/images/nav-log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49623" y="760718"/>
            <a:ext cx="913301" cy="913301"/>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p:cNvSpPr>
            <a:spLocks noGrp="1"/>
          </p:cNvSpPr>
          <p:nvPr>
            <p:ph type="dt" sz="half" idx="10"/>
          </p:nvPr>
        </p:nvSpPr>
        <p:spPr/>
        <p:txBody>
          <a:bodyPr/>
          <a:lstStyle/>
          <a:p>
            <a:r>
              <a:rPr lang="en-US" dirty="0"/>
              <a:t>02/2025</a:t>
            </a:r>
          </a:p>
        </p:txBody>
      </p:sp>
      <p:pic>
        <p:nvPicPr>
          <p:cNvPr id="7" name="Picture 6">
            <a:extLst>
              <a:ext uri="{FF2B5EF4-FFF2-40B4-BE49-F238E27FC236}">
                <a16:creationId xmlns:a16="http://schemas.microsoft.com/office/drawing/2014/main" id="{BC964B37-0180-4B2A-A1A4-14BF2E08176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31245" y="397256"/>
            <a:ext cx="8553429" cy="1572904"/>
          </a:xfrm>
          <a:prstGeom prst="rect">
            <a:avLst/>
          </a:prstGeom>
        </p:spPr>
      </p:pic>
    </p:spTree>
    <p:extLst>
      <p:ext uri="{BB962C8B-B14F-4D97-AF65-F5344CB8AC3E}">
        <p14:creationId xmlns:p14="http://schemas.microsoft.com/office/powerpoint/2010/main" val="2891214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12C774-4D89-476F-9874-FEC23A4422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2" name="Date Placeholder 1">
            <a:extLst>
              <a:ext uri="{FF2B5EF4-FFF2-40B4-BE49-F238E27FC236}">
                <a16:creationId xmlns:a16="http://schemas.microsoft.com/office/drawing/2014/main" id="{81DDE9AB-BFC6-47B8-B514-1B680BD6155E}"/>
              </a:ext>
            </a:extLst>
          </p:cNvPr>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2241273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86B317-92A1-143F-661B-1822802E4CB0}"/>
              </a:ext>
            </a:extLst>
          </p:cNvPr>
          <p:cNvPicPr>
            <a:picLocks noChangeAspect="1"/>
          </p:cNvPicPr>
          <p:nvPr/>
        </p:nvPicPr>
        <p:blipFill>
          <a:blip r:embed="rId3" cstate="screen">
            <a:extLst>
              <a:ext uri="{28A0092B-C50C-407E-A947-70E740481C1C}">
                <a14:useLocalDpi xmlns:a14="http://schemas.microsoft.com/office/drawing/2010/main"/>
              </a:ext>
            </a:extLst>
          </a:blip>
          <a:srcRect b="4807"/>
          <a:stretch/>
        </p:blipFill>
        <p:spPr>
          <a:xfrm>
            <a:off x="1524" y="1"/>
            <a:ext cx="12188952" cy="6858000"/>
          </a:xfrm>
          <a:prstGeom prst="rect">
            <a:avLst/>
          </a:prstGeom>
        </p:spPr>
      </p:pic>
      <p:sp>
        <p:nvSpPr>
          <p:cNvPr id="2" name="Date Placeholder 1">
            <a:extLst>
              <a:ext uri="{FF2B5EF4-FFF2-40B4-BE49-F238E27FC236}">
                <a16:creationId xmlns:a16="http://schemas.microsoft.com/office/drawing/2014/main" id="{67FED883-FD50-4329-BE66-768AED3EEEB2}"/>
              </a:ext>
            </a:extLst>
          </p:cNvPr>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4006244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E28FE6-8286-4A0A-AA2F-8A6DD533D7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DD0A3FC2-18C2-4FE2-817F-3D5B669CC754}"/>
              </a:ext>
            </a:extLst>
          </p:cNvPr>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2819455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66ED38-89C6-49E3-A717-B09BB00E3B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B5E932E3-A07E-45B2-B48C-7E7DAF21C354}"/>
              </a:ext>
            </a:extLst>
          </p:cNvPr>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2098102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1D784C-2A52-AF70-83DD-81ACE2E909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1999" cy="6775270"/>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765817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178B8F-46DF-EC12-BEB6-0FA1D59322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1373146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0EDBD7-51DB-7966-E15B-68F7ED00F08B}"/>
              </a:ext>
            </a:extLst>
          </p:cNvPr>
          <p:cNvPicPr>
            <a:picLocks noChangeAspect="1"/>
          </p:cNvPicPr>
          <p:nvPr/>
        </p:nvPicPr>
        <p:blipFill>
          <a:blip r:embed="rId3"/>
          <a:srcRect b="4735"/>
          <a:stretch/>
        </p:blipFill>
        <p:spPr>
          <a:xfrm>
            <a:off x="1524" y="1"/>
            <a:ext cx="12188952" cy="6858000"/>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4078912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6EA653-E236-40E5-B6A8-18D202A06E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3" name="Date Placeholder 2"/>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1105330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79B838-0445-490B-AFF1-B2BF9867A0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4" name="Date Placeholder 3"/>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1712456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90300-008C-4E33-BAC6-8CD7CAC16F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Date Placeholder 2"/>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740850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BE646E-3DF6-73D3-C35C-6475F807053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5" name="Date Placeholder 4"/>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72787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D31131-6CD3-4766-B738-8683657104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6" name="Date Placeholder 2">
            <a:extLst>
              <a:ext uri="{FF2B5EF4-FFF2-40B4-BE49-F238E27FC236}">
                <a16:creationId xmlns:a16="http://schemas.microsoft.com/office/drawing/2014/main" id="{84DDD926-A964-44CD-BD01-3B60EC9F08E7}"/>
              </a:ext>
            </a:extLst>
          </p:cNvPr>
          <p:cNvSpPr>
            <a:spLocks noGrp="1"/>
          </p:cNvSpPr>
          <p:nvPr>
            <p:ph type="dt" sz="half" idx="10"/>
          </p:nvPr>
        </p:nvSpPr>
        <p:spPr>
          <a:xfrm>
            <a:off x="9448800" y="6478307"/>
            <a:ext cx="2743200" cy="365125"/>
          </a:xfrm>
        </p:spPr>
        <p:txBody>
          <a:bodyPr/>
          <a:lstStyle/>
          <a:p>
            <a:r>
              <a:rPr lang="en-US" dirty="0"/>
              <a:t>02/2025</a:t>
            </a:r>
          </a:p>
        </p:txBody>
      </p:sp>
    </p:spTree>
    <p:extLst>
      <p:ext uri="{BB962C8B-B14F-4D97-AF65-F5344CB8AC3E}">
        <p14:creationId xmlns:p14="http://schemas.microsoft.com/office/powerpoint/2010/main" val="395971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4B18AE-74AB-B395-7133-AD31119DEA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Date Placeholder 2"/>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63867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02/2025</a:t>
            </a:r>
          </a:p>
        </p:txBody>
      </p:sp>
      <p:pic>
        <p:nvPicPr>
          <p:cNvPr id="5" name="Picture 4">
            <a:extLst>
              <a:ext uri="{FF2B5EF4-FFF2-40B4-BE49-F238E27FC236}">
                <a16:creationId xmlns:a16="http://schemas.microsoft.com/office/drawing/2014/main" id="{CC8C0FE8-EBFD-475C-9DA6-A186C6B206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5498" y="0"/>
            <a:ext cx="9846776" cy="6858000"/>
          </a:xfrm>
          <a:prstGeom prst="rect">
            <a:avLst/>
          </a:prstGeom>
        </p:spPr>
      </p:pic>
    </p:spTree>
    <p:extLst>
      <p:ext uri="{BB962C8B-B14F-4D97-AF65-F5344CB8AC3E}">
        <p14:creationId xmlns:p14="http://schemas.microsoft.com/office/powerpoint/2010/main" val="103427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97A0AA-E8FA-49CD-90B3-86C187CAF8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7999"/>
          </a:xfrm>
          <a:prstGeom prst="rect">
            <a:avLst/>
          </a:prstGeom>
        </p:spPr>
      </p:pic>
      <p:sp>
        <p:nvSpPr>
          <p:cNvPr id="10" name="Date Placeholder 9"/>
          <p:cNvSpPr>
            <a:spLocks noGrp="1"/>
          </p:cNvSpPr>
          <p:nvPr>
            <p:ph type="dt" sz="half" idx="10"/>
          </p:nvPr>
        </p:nvSpPr>
        <p:spPr/>
        <p:txBody>
          <a:bodyPr/>
          <a:lstStyle/>
          <a:p>
            <a:r>
              <a:rPr lang="en-US" dirty="0">
                <a:solidFill>
                  <a:schemeClr val="tx1"/>
                </a:solidFill>
              </a:rPr>
              <a:t>02/2025</a:t>
            </a:r>
          </a:p>
        </p:txBody>
      </p:sp>
    </p:spTree>
    <p:extLst>
      <p:ext uri="{BB962C8B-B14F-4D97-AF65-F5344CB8AC3E}">
        <p14:creationId xmlns:p14="http://schemas.microsoft.com/office/powerpoint/2010/main" val="1916785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37DA6-5484-4D02-972A-7CA5E6EE88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8" name="Date Placeholder 7"/>
          <p:cNvSpPr>
            <a:spLocks noGrp="1"/>
          </p:cNvSpPr>
          <p:nvPr>
            <p:ph type="dt" sz="half" idx="10"/>
          </p:nvPr>
        </p:nvSpPr>
        <p:spPr/>
        <p:txBody>
          <a:bodyPr/>
          <a:lstStyle/>
          <a:p>
            <a:r>
              <a:rPr lang="en-US" dirty="0">
                <a:solidFill>
                  <a:schemeClr val="tx1"/>
                </a:solidFill>
              </a:rPr>
              <a:t>02/2025</a:t>
            </a:r>
          </a:p>
        </p:txBody>
      </p:sp>
    </p:spTree>
    <p:extLst>
      <p:ext uri="{BB962C8B-B14F-4D97-AF65-F5344CB8AC3E}">
        <p14:creationId xmlns:p14="http://schemas.microsoft.com/office/powerpoint/2010/main" val="1740850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232E64-0382-4B7C-8D00-E25DA42651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Date Placeholder 7"/>
          <p:cNvSpPr>
            <a:spLocks noGrp="1"/>
          </p:cNvSpPr>
          <p:nvPr>
            <p:ph type="dt" sz="half" idx="10"/>
          </p:nvPr>
        </p:nvSpPr>
        <p:spPr/>
        <p:txBody>
          <a:bodyPr/>
          <a:lstStyle/>
          <a:p>
            <a:r>
              <a:rPr lang="en-US" dirty="0">
                <a:solidFill>
                  <a:schemeClr val="tx1"/>
                </a:solidFill>
              </a:rPr>
              <a:t>02/2025</a:t>
            </a:r>
          </a:p>
        </p:txBody>
      </p:sp>
    </p:spTree>
    <p:extLst>
      <p:ext uri="{BB962C8B-B14F-4D97-AF65-F5344CB8AC3E}">
        <p14:creationId xmlns:p14="http://schemas.microsoft.com/office/powerpoint/2010/main" val="1150410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7FB695-320E-4C3E-AF39-963BE2E76D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7999"/>
          </a:xfrm>
          <a:prstGeom prst="rect">
            <a:avLst/>
          </a:prstGeom>
        </p:spPr>
      </p:pic>
      <p:sp>
        <p:nvSpPr>
          <p:cNvPr id="4" name="Date Placeholder 3"/>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776222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96C2E0-4FD3-1C6F-C7DF-3A2B838CF2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4" name="Date Placeholder 3"/>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1359034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415055-D478-4B49-862F-1F596C8D9C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186481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62C17C-B65B-7A24-EED0-DF391F23BB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7999"/>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2504706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08287-9669-8652-D4DB-859FCE730D1D}"/>
              </a:ext>
            </a:extLst>
          </p:cNvPr>
          <p:cNvPicPr>
            <a:picLocks noChangeAspect="1"/>
          </p:cNvPicPr>
          <p:nvPr/>
        </p:nvPicPr>
        <p:blipFill>
          <a:blip r:embed="rId3" cstate="screen">
            <a:extLst>
              <a:ext uri="{28A0092B-C50C-407E-A947-70E740481C1C}">
                <a14:useLocalDpi xmlns:a14="http://schemas.microsoft.com/office/drawing/2010/main"/>
              </a:ext>
            </a:extLst>
          </a:blip>
          <a:srcRect b="4735"/>
          <a:stretch/>
        </p:blipFill>
        <p:spPr>
          <a:xfrm>
            <a:off x="1524" y="1"/>
            <a:ext cx="12188952" cy="6858000"/>
          </a:xfrm>
          <a:prstGeom prst="rect">
            <a:avLst/>
          </a:prstGeom>
        </p:spPr>
      </p:pic>
      <p:sp>
        <p:nvSpPr>
          <p:cNvPr id="2" name="Date Placeholder 1">
            <a:extLst>
              <a:ext uri="{FF2B5EF4-FFF2-40B4-BE49-F238E27FC236}">
                <a16:creationId xmlns:a16="http://schemas.microsoft.com/office/drawing/2014/main" id="{3FD4C865-AED2-4E18-9CAB-340E4B207C9A}"/>
              </a:ext>
            </a:extLst>
          </p:cNvPr>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841575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4C4A5A-E984-2742-31FD-696DB26607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5" name="Date Placeholder 4"/>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1080497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254A58-5670-7775-5CEC-30E6B7790B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2940535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77479F-0DE6-BEA8-27DC-51BAC05788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7999"/>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526975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5C5D9-112F-6AA5-7E54-46A7A6AF2A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214077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BAB2A1-66E7-C8F7-67F3-FA90B86D8AA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3" name="Date Placeholder 2"/>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2515178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693E73-D96E-EB8C-7BC3-9883BCB949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Date Placeholder 2"/>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30309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BB30E6-8169-C3A9-DB77-FB6AF8AF8C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3" name="Date Placeholder 2"/>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918869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7C828F-ECB0-4F86-5824-7555A66132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7999"/>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155896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26251-1271-0B6E-4A65-AD690523DCB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24" y="858"/>
            <a:ext cx="12188952" cy="6856284"/>
          </a:xfrm>
          <a:prstGeom prst="rect">
            <a:avLst/>
          </a:prstGeom>
        </p:spPr>
      </p:pic>
      <p:sp>
        <p:nvSpPr>
          <p:cNvPr id="3" name="Date Placeholder 2"/>
          <p:cNvSpPr>
            <a:spLocks noGrp="1"/>
          </p:cNvSpPr>
          <p:nvPr>
            <p:ph type="dt" sz="half" idx="10"/>
          </p:nvPr>
        </p:nvSpPr>
        <p:spPr/>
        <p:txBody>
          <a:bodyPr/>
          <a:lstStyle/>
          <a:p>
            <a:r>
              <a:rPr lang="en-US" dirty="0"/>
              <a:t>02/2025</a:t>
            </a:r>
          </a:p>
        </p:txBody>
      </p:sp>
      <p:sp>
        <p:nvSpPr>
          <p:cNvPr id="2" name="Rectangle 1">
            <a:extLst>
              <a:ext uri="{FF2B5EF4-FFF2-40B4-BE49-F238E27FC236}">
                <a16:creationId xmlns:a16="http://schemas.microsoft.com/office/drawing/2014/main" id="{63BD6D4C-791B-9548-608E-B03775EF4F09}"/>
              </a:ext>
            </a:extLst>
          </p:cNvPr>
          <p:cNvSpPr/>
          <p:nvPr/>
        </p:nvSpPr>
        <p:spPr>
          <a:xfrm>
            <a:off x="504994" y="3775379"/>
            <a:ext cx="2651760" cy="15544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E4B65958-10F2-1A7E-AE01-B1C51BEDBA61}"/>
              </a:ext>
            </a:extLst>
          </p:cNvPr>
          <p:cNvSpPr/>
          <p:nvPr/>
        </p:nvSpPr>
        <p:spPr>
          <a:xfrm>
            <a:off x="1366530" y="5157132"/>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3197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55F6B-B641-C5A6-4E4E-1486CED3CD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2"/>
            <a:ext cx="12188952" cy="6843434"/>
          </a:xfrm>
          <a:prstGeom prst="rect">
            <a:avLst/>
          </a:prstGeom>
        </p:spPr>
      </p:pic>
      <p:sp>
        <p:nvSpPr>
          <p:cNvPr id="3" name="Date Placeholder 2"/>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2752891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D693D5-DE23-F880-4B81-9F9FF2C545D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a:extLst>
              <a:ext uri="{FF2B5EF4-FFF2-40B4-BE49-F238E27FC236}">
                <a16:creationId xmlns:a16="http://schemas.microsoft.com/office/drawing/2014/main" id="{3FD4C865-AED2-4E18-9CAB-340E4B207C9A}"/>
              </a:ext>
            </a:extLst>
          </p:cNvPr>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773160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09D557-20F7-CCBC-7716-01A0B21666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2987634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4B56B3-F5F9-7126-3E21-9C874D2FDB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333785" cy="6858000"/>
          </a:xfrm>
          <a:prstGeom prst="rect">
            <a:avLst/>
          </a:prstGeom>
        </p:spPr>
      </p:pic>
      <p:pic>
        <p:nvPicPr>
          <p:cNvPr id="5" name="Picture 4">
            <a:extLst>
              <a:ext uri="{FF2B5EF4-FFF2-40B4-BE49-F238E27FC236}">
                <a16:creationId xmlns:a16="http://schemas.microsoft.com/office/drawing/2014/main" id="{3F415B30-83ED-64A9-2425-2E582748D8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47327" y="0"/>
            <a:ext cx="4444673" cy="6858000"/>
          </a:xfrm>
          <a:prstGeom prst="rect">
            <a:avLst/>
          </a:prstGeom>
        </p:spPr>
      </p:pic>
      <p:sp>
        <p:nvSpPr>
          <p:cNvPr id="2" name="Date Placeholder 1">
            <a:extLst>
              <a:ext uri="{FF2B5EF4-FFF2-40B4-BE49-F238E27FC236}">
                <a16:creationId xmlns:a16="http://schemas.microsoft.com/office/drawing/2014/main" id="{769B3756-AA4B-1459-E934-0E6390767484}"/>
              </a:ext>
            </a:extLst>
          </p:cNvPr>
          <p:cNvSpPr>
            <a:spLocks noGrp="1"/>
          </p:cNvSpPr>
          <p:nvPr>
            <p:ph type="dt" sz="half" idx="10"/>
          </p:nvPr>
        </p:nvSpPr>
        <p:spPr/>
        <p:txBody>
          <a:bodyPr/>
          <a:lstStyle/>
          <a:p>
            <a:r>
              <a:rPr lang="en-US" dirty="0"/>
              <a:t>02/2025</a:t>
            </a:r>
          </a:p>
        </p:txBody>
      </p:sp>
      <p:sp>
        <p:nvSpPr>
          <p:cNvPr id="7" name="Rectangle 6">
            <a:extLst>
              <a:ext uri="{FF2B5EF4-FFF2-40B4-BE49-F238E27FC236}">
                <a16:creationId xmlns:a16="http://schemas.microsoft.com/office/drawing/2014/main" id="{6E51B1A4-3D86-131B-5429-FAF29F7EF4B9}"/>
              </a:ext>
            </a:extLst>
          </p:cNvPr>
          <p:cNvSpPr/>
          <p:nvPr/>
        </p:nvSpPr>
        <p:spPr>
          <a:xfrm>
            <a:off x="14288" y="4864795"/>
            <a:ext cx="4047067" cy="14816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DA2990-921C-D9AF-BFEF-FA11887E5269}"/>
              </a:ext>
            </a:extLst>
          </p:cNvPr>
          <p:cNvSpPr/>
          <p:nvPr/>
        </p:nvSpPr>
        <p:spPr>
          <a:xfrm>
            <a:off x="7814739" y="3204310"/>
            <a:ext cx="2215616" cy="20056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742AF609-2A28-80F9-F15F-CD63580AA686}"/>
              </a:ext>
            </a:extLst>
          </p:cNvPr>
          <p:cNvSpPr/>
          <p:nvPr/>
        </p:nvSpPr>
        <p:spPr>
          <a:xfrm rot="5400000">
            <a:off x="6360301" y="4350555"/>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44139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02/2025</a:t>
            </a:r>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44624" y="0"/>
            <a:ext cx="5702752" cy="68580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2418" y="509868"/>
            <a:ext cx="1252206" cy="3033432"/>
          </a:xfrm>
          <a:prstGeom prst="rect">
            <a:avLst/>
          </a:prstGeom>
        </p:spPr>
      </p:pic>
    </p:spTree>
    <p:extLst>
      <p:ext uri="{BB962C8B-B14F-4D97-AF65-F5344CB8AC3E}">
        <p14:creationId xmlns:p14="http://schemas.microsoft.com/office/powerpoint/2010/main" val="1955808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A31BAA-E595-27A2-1DA6-D18DC1C75CD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24" y="858"/>
            <a:ext cx="12188952" cy="6856284"/>
          </a:xfrm>
          <a:prstGeom prst="rect">
            <a:avLst/>
          </a:prstGeom>
        </p:spPr>
      </p:pic>
      <p:sp>
        <p:nvSpPr>
          <p:cNvPr id="3" name="Date Placeholder 2"/>
          <p:cNvSpPr>
            <a:spLocks noGrp="1"/>
          </p:cNvSpPr>
          <p:nvPr>
            <p:ph type="dt" sz="half" idx="10"/>
          </p:nvPr>
        </p:nvSpPr>
        <p:spPr/>
        <p:txBody>
          <a:bodyPr/>
          <a:lstStyle/>
          <a:p>
            <a:r>
              <a:rPr lang="en-US" dirty="0"/>
              <a:t>02/2025</a:t>
            </a:r>
          </a:p>
        </p:txBody>
      </p:sp>
      <p:sp>
        <p:nvSpPr>
          <p:cNvPr id="2" name="Rectangle 1">
            <a:extLst>
              <a:ext uri="{FF2B5EF4-FFF2-40B4-BE49-F238E27FC236}">
                <a16:creationId xmlns:a16="http://schemas.microsoft.com/office/drawing/2014/main" id="{63BD6D4C-791B-9548-608E-B03775EF4F09}"/>
              </a:ext>
            </a:extLst>
          </p:cNvPr>
          <p:cNvSpPr/>
          <p:nvPr/>
        </p:nvSpPr>
        <p:spPr>
          <a:xfrm>
            <a:off x="3317847" y="3770614"/>
            <a:ext cx="2651760" cy="15544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E4B65958-10F2-1A7E-AE01-B1C51BEDBA61}"/>
              </a:ext>
            </a:extLst>
          </p:cNvPr>
          <p:cNvSpPr/>
          <p:nvPr/>
        </p:nvSpPr>
        <p:spPr>
          <a:xfrm>
            <a:off x="4179383" y="5217386"/>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4769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5D58-09EB-D456-B214-D5727D5D34F2}"/>
              </a:ext>
            </a:extLst>
          </p:cNvPr>
          <p:cNvPicPr>
            <a:picLocks noChangeAspect="1"/>
          </p:cNvPicPr>
          <p:nvPr/>
        </p:nvPicPr>
        <p:blipFill>
          <a:blip r:embed="rId3"/>
          <a:srcRect l="5890" r="7009" b="17085"/>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E14C5387-711C-D1B5-77FD-ED0E382B09CF}"/>
              </a:ext>
            </a:extLst>
          </p:cNvPr>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894076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2F5D70-F36F-97CD-5361-59C2D3ACE8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97" y="-1"/>
            <a:ext cx="12199197" cy="6843433"/>
          </a:xfrm>
          <a:prstGeom prst="rect">
            <a:avLst/>
          </a:prstGeom>
        </p:spPr>
      </p:pic>
      <p:sp>
        <p:nvSpPr>
          <p:cNvPr id="3" name="Date Placeholder 2"/>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174018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18183B-46A1-7DDF-012B-690A68F153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DC64ECCD-3A74-4C39-BFD9-813ED7F8B34B}"/>
              </a:ext>
            </a:extLst>
          </p:cNvPr>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522383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5E558-4608-3010-F8B7-D8A88898B6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6" name="Date Placeholder 5"/>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013713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02/2025</a:t>
            </a: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19" y="0"/>
            <a:ext cx="10913561" cy="6858000"/>
          </a:xfrm>
          <a:prstGeom prst="rect">
            <a:avLst/>
          </a:prstGeom>
        </p:spPr>
      </p:pic>
    </p:spTree>
    <p:extLst>
      <p:ext uri="{BB962C8B-B14F-4D97-AF65-F5344CB8AC3E}">
        <p14:creationId xmlns:p14="http://schemas.microsoft.com/office/powerpoint/2010/main" val="18748872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09287A-F6D6-3618-880B-EB4BC1F2D3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251430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2A10F4-53E1-46E4-A852-6AE611BE038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048" y="1716"/>
            <a:ext cx="12185904" cy="6854570"/>
          </a:xfrm>
          <a:prstGeom prst="rect">
            <a:avLst/>
          </a:prstGeom>
        </p:spPr>
      </p:pic>
      <p:sp>
        <p:nvSpPr>
          <p:cNvPr id="2" name="Date Placeholder 1">
            <a:extLst>
              <a:ext uri="{FF2B5EF4-FFF2-40B4-BE49-F238E27FC236}">
                <a16:creationId xmlns:a16="http://schemas.microsoft.com/office/drawing/2014/main" id="{3FD4C865-AED2-4E18-9CAB-340E4B207C9A}"/>
              </a:ext>
            </a:extLst>
          </p:cNvPr>
          <p:cNvSpPr>
            <a:spLocks noGrp="1"/>
          </p:cNvSpPr>
          <p:nvPr>
            <p:ph type="dt" sz="half" idx="10"/>
          </p:nvPr>
        </p:nvSpPr>
        <p:spPr/>
        <p:txBody>
          <a:bodyPr/>
          <a:lstStyle/>
          <a:p>
            <a:r>
              <a:rPr lang="en-US" dirty="0"/>
              <a:t>02/2025</a:t>
            </a:r>
          </a:p>
        </p:txBody>
      </p:sp>
      <p:sp>
        <p:nvSpPr>
          <p:cNvPr id="3" name="Rectangle 2">
            <a:extLst>
              <a:ext uri="{FF2B5EF4-FFF2-40B4-BE49-F238E27FC236}">
                <a16:creationId xmlns:a16="http://schemas.microsoft.com/office/drawing/2014/main" id="{8443BBA9-77B0-B943-6D6A-FF04FAE47BBC}"/>
              </a:ext>
            </a:extLst>
          </p:cNvPr>
          <p:cNvSpPr/>
          <p:nvPr/>
        </p:nvSpPr>
        <p:spPr>
          <a:xfrm>
            <a:off x="1021080" y="777715"/>
            <a:ext cx="1665850" cy="11354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FC51639A-09E3-8664-0027-D4EECBF81499}"/>
              </a:ext>
            </a:extLst>
          </p:cNvPr>
          <p:cNvSpPr/>
          <p:nvPr/>
        </p:nvSpPr>
        <p:spPr>
          <a:xfrm>
            <a:off x="1389661" y="1913206"/>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68693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43432"/>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1971965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EBF0D4-6DC3-FBDD-9512-A792738E78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6" name="Date Placeholder 5"/>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190165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C5BDD7-F4EB-4BFE-BFF5-967A214B36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1"/>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26474775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576BD2-379A-DD1A-B1D5-B6664E44DD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6" name="Date Placeholder 5"/>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23297628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12945519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43432"/>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9206914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0438276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3648"/>
            <a:ext cx="12188952" cy="1870015"/>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72343"/>
            <a:ext cx="12192000" cy="4971089"/>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2391263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20" y="-1"/>
            <a:ext cx="12320041" cy="6858000"/>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42631427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1912908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37F5C6-F8A6-635A-CFFE-E315029DEC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a:extLst>
              <a:ext uri="{FF2B5EF4-FFF2-40B4-BE49-F238E27FC236}">
                <a16:creationId xmlns:a16="http://schemas.microsoft.com/office/drawing/2014/main" id="{6DCC489E-FD50-02BD-32BC-C8DBF9EA4691}"/>
              </a:ext>
            </a:extLst>
          </p:cNvPr>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3200913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43432"/>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15476350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69A141-7F5E-40E3-B04B-BC95BDF11C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7999"/>
          </a:xfrm>
          <a:prstGeom prst="rect">
            <a:avLst/>
          </a:prstGeom>
        </p:spPr>
      </p:pic>
      <p:sp>
        <p:nvSpPr>
          <p:cNvPr id="3" name="Date Placeholder 2"/>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2963109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0DA07E-84EF-68D8-E8DA-0A4090661D4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Date Placeholder 1">
            <a:extLst>
              <a:ext uri="{FF2B5EF4-FFF2-40B4-BE49-F238E27FC236}">
                <a16:creationId xmlns:a16="http://schemas.microsoft.com/office/drawing/2014/main" id="{34E305A2-D738-C828-CAB8-9FC4738071E9}"/>
              </a:ext>
            </a:extLst>
          </p:cNvPr>
          <p:cNvSpPr>
            <a:spLocks noGrp="1"/>
          </p:cNvSpPr>
          <p:nvPr>
            <p:ph type="dt" sz="half" idx="10"/>
          </p:nvPr>
        </p:nvSpPr>
        <p:spPr/>
        <p:txBody>
          <a:bodyPr/>
          <a:lstStyle/>
          <a:p>
            <a:r>
              <a:rPr lang="en-US" dirty="0"/>
              <a:t>02/2025</a:t>
            </a:r>
          </a:p>
        </p:txBody>
      </p:sp>
      <p:sp>
        <p:nvSpPr>
          <p:cNvPr id="5" name="Rectangle 4">
            <a:extLst>
              <a:ext uri="{FF2B5EF4-FFF2-40B4-BE49-F238E27FC236}">
                <a16:creationId xmlns:a16="http://schemas.microsoft.com/office/drawing/2014/main" id="{769E15FF-07EE-58D2-9AA7-262AAA24CC01}"/>
              </a:ext>
            </a:extLst>
          </p:cNvPr>
          <p:cNvSpPr/>
          <p:nvPr/>
        </p:nvSpPr>
        <p:spPr>
          <a:xfrm>
            <a:off x="7929017" y="142875"/>
            <a:ext cx="3807619" cy="19573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8AE1097-3230-32D4-E986-A85CF032B435}"/>
              </a:ext>
            </a:extLst>
          </p:cNvPr>
          <p:cNvSpPr/>
          <p:nvPr/>
        </p:nvSpPr>
        <p:spPr>
          <a:xfrm>
            <a:off x="7929016" y="3278980"/>
            <a:ext cx="3807619" cy="16811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 6">
            <a:extLst>
              <a:ext uri="{FF2B5EF4-FFF2-40B4-BE49-F238E27FC236}">
                <a16:creationId xmlns:a16="http://schemas.microsoft.com/office/drawing/2014/main" id="{579505CD-8E49-9756-D0E6-6F1165F1B6EE}"/>
              </a:ext>
            </a:extLst>
          </p:cNvPr>
          <p:cNvSpPr/>
          <p:nvPr/>
        </p:nvSpPr>
        <p:spPr>
          <a:xfrm rot="5400000">
            <a:off x="6943757" y="3845735"/>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Up 7">
            <a:extLst>
              <a:ext uri="{FF2B5EF4-FFF2-40B4-BE49-F238E27FC236}">
                <a16:creationId xmlns:a16="http://schemas.microsoft.com/office/drawing/2014/main" id="{1BF76035-B8FF-B0F8-AEFB-BFEFF583E2FA}"/>
              </a:ext>
            </a:extLst>
          </p:cNvPr>
          <p:cNvSpPr/>
          <p:nvPr/>
        </p:nvSpPr>
        <p:spPr>
          <a:xfrm rot="5400000">
            <a:off x="6943756" y="990594"/>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9638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524" y="-54591"/>
            <a:ext cx="12188952" cy="6912591"/>
          </a:xfrm>
          <a:prstGeom prst="rect">
            <a:avLst/>
          </a:prstGeom>
        </p:spPr>
      </p:pic>
      <p:pic>
        <p:nvPicPr>
          <p:cNvPr id="8" name="Picture 7" descr="Logo&#10;&#10;Description automatically generated">
            <a:extLst>
              <a:ext uri="{FF2B5EF4-FFF2-40B4-BE49-F238E27FC236}">
                <a16:creationId xmlns:a16="http://schemas.microsoft.com/office/drawing/2014/main" id="{E0BDBC07-03B4-433C-9363-A279B69535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1600" y="2843409"/>
            <a:ext cx="1828800" cy="1828800"/>
          </a:xfrm>
          <a:prstGeom prst="rect">
            <a:avLst/>
          </a:prstGeom>
        </p:spPr>
      </p:pic>
      <p:sp>
        <p:nvSpPr>
          <p:cNvPr id="2" name="Title 1"/>
          <p:cNvSpPr>
            <a:spLocks noGrp="1"/>
          </p:cNvSpPr>
          <p:nvPr>
            <p:ph type="title"/>
          </p:nvPr>
        </p:nvSpPr>
        <p:spPr/>
        <p:txBody>
          <a:bodyPr>
            <a:normAutofit/>
          </a:bodyPr>
          <a:lstStyle/>
          <a:p>
            <a:pPr algn="ctr"/>
            <a:r>
              <a:rPr lang="en-US" dirty="0">
                <a:solidFill>
                  <a:schemeClr val="bg1"/>
                </a:solidFill>
                <a:latin typeface="AvenirNext LT Pro Bold" panose="020B0804020202020204" pitchFamily="34" charset="0"/>
                <a:ea typeface="ChunkFive" pitchFamily="2" charset="0"/>
              </a:rPr>
              <a:t>Contact</a:t>
            </a:r>
          </a:p>
        </p:txBody>
      </p:sp>
      <p:sp>
        <p:nvSpPr>
          <p:cNvPr id="3" name="Content Placeholder 2"/>
          <p:cNvSpPr>
            <a:spLocks noGrp="1"/>
          </p:cNvSpPr>
          <p:nvPr>
            <p:ph idx="1"/>
          </p:nvPr>
        </p:nvSpPr>
        <p:spPr>
          <a:xfrm>
            <a:off x="4356920" y="5824930"/>
            <a:ext cx="3478161" cy="1504673"/>
          </a:xfrm>
        </p:spPr>
        <p:txBody>
          <a:bodyPr>
            <a:normAutofit/>
          </a:bodyPr>
          <a:lstStyle/>
          <a:p>
            <a:pPr marL="0" indent="0" algn="ctr">
              <a:buNone/>
            </a:pPr>
            <a:r>
              <a:rPr lang="en-US" dirty="0">
                <a:solidFill>
                  <a:schemeClr val="bg1"/>
                </a:solidFill>
                <a:latin typeface="AvenirNext LT Pro Bold" panose="020B0804020202020204" pitchFamily="34" charset="0"/>
              </a:rPr>
              <a:t>https://sftool.gov</a:t>
            </a:r>
          </a:p>
          <a:p>
            <a:pPr marL="0" indent="0" algn="ctr">
              <a:buNone/>
            </a:pPr>
            <a:r>
              <a:rPr lang="en-US" dirty="0">
                <a:solidFill>
                  <a:schemeClr val="bg1"/>
                </a:solidFill>
                <a:latin typeface="AvenirNext LT Pro Bold" panose="020B0804020202020204" pitchFamily="34" charset="0"/>
              </a:rPr>
              <a:t>sftool@gsa.gov</a:t>
            </a:r>
          </a:p>
        </p:txBody>
      </p:sp>
      <p:sp>
        <p:nvSpPr>
          <p:cNvPr id="7" name="Date Placeholder 6"/>
          <p:cNvSpPr>
            <a:spLocks noGrp="1"/>
          </p:cNvSpPr>
          <p:nvPr>
            <p:ph type="dt" sz="half" idx="2"/>
          </p:nvPr>
        </p:nvSpPr>
        <p:spPr>
          <a:xfrm>
            <a:off x="11138647" y="6486712"/>
            <a:ext cx="1053353" cy="371288"/>
          </a:xfrm>
        </p:spPr>
        <p:txBody>
          <a:bodyPr/>
          <a:lstStyle/>
          <a:p>
            <a:r>
              <a:rPr lang="en-US" dirty="0"/>
              <a:t>02/2025</a:t>
            </a:r>
          </a:p>
        </p:txBody>
      </p:sp>
      <p:sp>
        <p:nvSpPr>
          <p:cNvPr id="4" name="Rectangle 3"/>
          <p:cNvSpPr/>
          <p:nvPr/>
        </p:nvSpPr>
        <p:spPr>
          <a:xfrm>
            <a:off x="0" y="6583680"/>
            <a:ext cx="2286000" cy="274320"/>
          </a:xfrm>
          <a:prstGeom prst="rect">
            <a:avLst/>
          </a:prstGeom>
          <a:solidFill>
            <a:srgbClr val="000000">
              <a:alpha val="3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200" dirty="0">
                <a:latin typeface="Avenir LT Std 35 Light" panose="020B0402020203020204" pitchFamily="34" charset="0"/>
              </a:rPr>
              <a:t>Social Security Support Center</a:t>
            </a:r>
          </a:p>
        </p:txBody>
      </p:sp>
    </p:spTree>
    <p:extLst>
      <p:ext uri="{BB962C8B-B14F-4D97-AF65-F5344CB8AC3E}">
        <p14:creationId xmlns:p14="http://schemas.microsoft.com/office/powerpoint/2010/main" val="1721975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0B9AC5-5A71-5F0B-64EB-6C0C0421C2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p:cNvSpPr>
            <a:spLocks noGrp="1"/>
          </p:cNvSpPr>
          <p:nvPr>
            <p:ph type="dt" sz="half" idx="10"/>
          </p:nvPr>
        </p:nvSpPr>
        <p:spPr/>
        <p:txBody>
          <a:bodyPr/>
          <a:lstStyle/>
          <a:p>
            <a:r>
              <a:rPr lang="en-US" dirty="0"/>
              <a:t>02/2025</a:t>
            </a:r>
          </a:p>
        </p:txBody>
      </p:sp>
    </p:spTree>
    <p:extLst>
      <p:ext uri="{BB962C8B-B14F-4D97-AF65-F5344CB8AC3E}">
        <p14:creationId xmlns:p14="http://schemas.microsoft.com/office/powerpoint/2010/main" val="1846581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898989"/>
                </a:solidFill>
              </a:rPr>
              <a:t>02/2025</a:t>
            </a:r>
          </a:p>
        </p:txBody>
      </p:sp>
      <p:pic>
        <p:nvPicPr>
          <p:cNvPr id="3" name="Picture 2">
            <a:extLst>
              <a:ext uri="{FF2B5EF4-FFF2-40B4-BE49-F238E27FC236}">
                <a16:creationId xmlns:a16="http://schemas.microsoft.com/office/drawing/2014/main" id="{0D2D25C7-79C6-B26A-855A-E633167CB3B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Tree>
    <p:extLst>
      <p:ext uri="{BB962C8B-B14F-4D97-AF65-F5344CB8AC3E}">
        <p14:creationId xmlns:p14="http://schemas.microsoft.com/office/powerpoint/2010/main" val="3843338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ce0b61c-3e9d-4790-85f1-d44a713bf642}" enabled="0" method="" siteId="{3ce0b61c-3e9d-4790-85f1-d44a713bf642}" removed="1"/>
</clbl:labelList>
</file>

<file path=docProps/app.xml><?xml version="1.0" encoding="utf-8"?>
<Properties xmlns="http://schemas.openxmlformats.org/officeDocument/2006/extended-properties" xmlns:vt="http://schemas.openxmlformats.org/officeDocument/2006/docPropsVTypes">
  <TotalTime>0</TotalTime>
  <Words>2605</Words>
  <Application>Microsoft Office PowerPoint</Application>
  <PresentationFormat>Widescreen</PresentationFormat>
  <Paragraphs>249</Paragraphs>
  <Slides>73</Slides>
  <Notes>72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Arial</vt:lpstr>
      <vt:lpstr>Avenir LT Std 35 Light</vt:lpstr>
      <vt:lpstr>AvenirNext LT Pro Bold</vt:lpstr>
      <vt:lpstr>Calibri</vt:lpstr>
      <vt:lpstr>Calibri Light</vt:lpstr>
      <vt:lpstr>Helvetica</vt:lpstr>
      <vt:lpstr>Office Theme</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2017-09-06T15:25:08Z</dcterms:created>
  <dcterms:modified xsi:type="dcterms:W3CDTF">2025-02-05T05:35:02Z</dcterms:modified>
</cp:coreProperties>
</file>